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58" r:id="rId5"/>
    <p:sldMasterId id="2147483664" r:id="rId6"/>
    <p:sldMasterId id="2147483660" r:id="rId7"/>
    <p:sldMasterId id="2147483666" r:id="rId8"/>
    <p:sldMasterId id="2147483668" r:id="rId9"/>
    <p:sldMasterId id="2147483662" r:id="rId10"/>
  </p:sldMasterIdLst>
  <p:notesMasterIdLst>
    <p:notesMasterId r:id="rId30"/>
  </p:notesMasterIdLst>
  <p:handoutMasterIdLst>
    <p:handoutMasterId r:id="rId31"/>
  </p:handoutMasterIdLst>
  <p:sldIdLst>
    <p:sldId id="257" r:id="rId11"/>
    <p:sldId id="258" r:id="rId12"/>
    <p:sldId id="285" r:id="rId13"/>
    <p:sldId id="279" r:id="rId14"/>
    <p:sldId id="283" r:id="rId15"/>
    <p:sldId id="261" r:id="rId16"/>
    <p:sldId id="264" r:id="rId17"/>
    <p:sldId id="271" r:id="rId18"/>
    <p:sldId id="272" r:id="rId19"/>
    <p:sldId id="265" r:id="rId20"/>
    <p:sldId id="274" r:id="rId21"/>
    <p:sldId id="266" r:id="rId22"/>
    <p:sldId id="273" r:id="rId23"/>
    <p:sldId id="280" r:id="rId24"/>
    <p:sldId id="267" r:id="rId25"/>
    <p:sldId id="277" r:id="rId26"/>
    <p:sldId id="278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2"/>
    <a:srgbClr val="00A5AB"/>
    <a:srgbClr val="19D3C5"/>
    <a:srgbClr val="011E41"/>
    <a:srgbClr val="76B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D60AA-CB4B-4D0E-97A5-65A2354E90FE}" v="3" dt="2023-11-13T14:23:3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8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Goude" userId="26758d0c-68f3-4442-8be3-cc6bb7169d70" providerId="ADAL" clId="{6B6D60AA-CB4B-4D0E-97A5-65A2354E90FE}"/>
    <pc:docChg chg="custSel delSld modSld">
      <pc:chgData name="Naomi Goude" userId="26758d0c-68f3-4442-8be3-cc6bb7169d70" providerId="ADAL" clId="{6B6D60AA-CB4B-4D0E-97A5-65A2354E90FE}" dt="2023-11-13T14:23:58.697" v="33" actId="1076"/>
      <pc:docMkLst>
        <pc:docMk/>
      </pc:docMkLst>
      <pc:sldChg chg="del">
        <pc:chgData name="Naomi Goude" userId="26758d0c-68f3-4442-8be3-cc6bb7169d70" providerId="ADAL" clId="{6B6D60AA-CB4B-4D0E-97A5-65A2354E90FE}" dt="2023-11-13T13:39:18.129" v="2" actId="2696"/>
        <pc:sldMkLst>
          <pc:docMk/>
          <pc:sldMk cId="962610241" sldId="259"/>
        </pc:sldMkLst>
      </pc:sldChg>
      <pc:sldChg chg="addSp delSp modSp mod">
        <pc:chgData name="Naomi Goude" userId="26758d0c-68f3-4442-8be3-cc6bb7169d70" providerId="ADAL" clId="{6B6D60AA-CB4B-4D0E-97A5-65A2354E90FE}" dt="2023-11-13T14:21:06.157" v="16" actId="1076"/>
        <pc:sldMkLst>
          <pc:docMk/>
          <pc:sldMk cId="2484462323" sldId="261"/>
        </pc:sldMkLst>
        <pc:picChg chg="add mod">
          <ac:chgData name="Naomi Goude" userId="26758d0c-68f3-4442-8be3-cc6bb7169d70" providerId="ADAL" clId="{6B6D60AA-CB4B-4D0E-97A5-65A2354E90FE}" dt="2023-11-13T14:21:06.157" v="16" actId="1076"/>
          <ac:picMkLst>
            <pc:docMk/>
            <pc:sldMk cId="2484462323" sldId="261"/>
            <ac:picMk id="3" creationId="{5F055AF6-A2DD-82A9-1AC5-9B53101A82BA}"/>
          </ac:picMkLst>
        </pc:picChg>
        <pc:picChg chg="del">
          <ac:chgData name="Naomi Goude" userId="26758d0c-68f3-4442-8be3-cc6bb7169d70" providerId="ADAL" clId="{6B6D60AA-CB4B-4D0E-97A5-65A2354E90FE}" dt="2023-11-13T14:20:53.437" v="11" actId="478"/>
          <ac:picMkLst>
            <pc:docMk/>
            <pc:sldMk cId="2484462323" sldId="261"/>
            <ac:picMk id="25" creationId="{F3763378-67A8-5AD0-5C28-A54B242CEBDF}"/>
          </ac:picMkLst>
        </pc:picChg>
      </pc:sldChg>
      <pc:sldChg chg="del">
        <pc:chgData name="Naomi Goude" userId="26758d0c-68f3-4442-8be3-cc6bb7169d70" providerId="ADAL" clId="{6B6D60AA-CB4B-4D0E-97A5-65A2354E90FE}" dt="2023-11-13T13:37:01.999" v="0" actId="47"/>
        <pc:sldMkLst>
          <pc:docMk/>
          <pc:sldMk cId="2320530731" sldId="262"/>
        </pc:sldMkLst>
      </pc:sldChg>
      <pc:sldChg chg="del">
        <pc:chgData name="Naomi Goude" userId="26758d0c-68f3-4442-8be3-cc6bb7169d70" providerId="ADAL" clId="{6B6D60AA-CB4B-4D0E-97A5-65A2354E90FE}" dt="2023-11-13T13:37:02.972" v="1" actId="47"/>
        <pc:sldMkLst>
          <pc:docMk/>
          <pc:sldMk cId="1038967876" sldId="263"/>
        </pc:sldMkLst>
      </pc:sldChg>
      <pc:sldChg chg="addSp delSp modSp mod">
        <pc:chgData name="Naomi Goude" userId="26758d0c-68f3-4442-8be3-cc6bb7169d70" providerId="ADAL" clId="{6B6D60AA-CB4B-4D0E-97A5-65A2354E90FE}" dt="2023-11-13T14:23:27.999" v="25" actId="167"/>
        <pc:sldMkLst>
          <pc:docMk/>
          <pc:sldMk cId="3256903189" sldId="266"/>
        </pc:sldMkLst>
        <pc:picChg chg="del mod">
          <ac:chgData name="Naomi Goude" userId="26758d0c-68f3-4442-8be3-cc6bb7169d70" providerId="ADAL" clId="{6B6D60AA-CB4B-4D0E-97A5-65A2354E90FE}" dt="2023-11-13T14:22:30.030" v="18" actId="478"/>
          <ac:picMkLst>
            <pc:docMk/>
            <pc:sldMk cId="3256903189" sldId="266"/>
            <ac:picMk id="3" creationId="{7869B3AE-71A7-C328-EE22-2CAD0640879A}"/>
          </ac:picMkLst>
        </pc:picChg>
        <pc:picChg chg="add mod ord">
          <ac:chgData name="Naomi Goude" userId="26758d0c-68f3-4442-8be3-cc6bb7169d70" providerId="ADAL" clId="{6B6D60AA-CB4B-4D0E-97A5-65A2354E90FE}" dt="2023-11-13T14:23:27.999" v="25" actId="167"/>
          <ac:picMkLst>
            <pc:docMk/>
            <pc:sldMk cId="3256903189" sldId="266"/>
            <ac:picMk id="6" creationId="{E9D65F3A-90EB-C9F2-C5DE-C97347CB8156}"/>
          </ac:picMkLst>
        </pc:picChg>
        <pc:cxnChg chg="mod">
          <ac:chgData name="Naomi Goude" userId="26758d0c-68f3-4442-8be3-cc6bb7169d70" providerId="ADAL" clId="{6B6D60AA-CB4B-4D0E-97A5-65A2354E90FE}" dt="2023-11-13T14:22:52.948" v="24" actId="1076"/>
          <ac:cxnSpMkLst>
            <pc:docMk/>
            <pc:sldMk cId="3256903189" sldId="266"/>
            <ac:cxnSpMk id="8" creationId="{BC9EF84B-A3B1-C351-06EF-ED0985CF801D}"/>
          </ac:cxnSpMkLst>
        </pc:cxnChg>
      </pc:sldChg>
      <pc:sldChg chg="addSp delSp modSp mod">
        <pc:chgData name="Naomi Goude" userId="26758d0c-68f3-4442-8be3-cc6bb7169d70" providerId="ADAL" clId="{6B6D60AA-CB4B-4D0E-97A5-65A2354E90FE}" dt="2023-11-13T14:23:58.697" v="33" actId="1076"/>
        <pc:sldMkLst>
          <pc:docMk/>
          <pc:sldMk cId="1657505637" sldId="273"/>
        </pc:sldMkLst>
        <pc:picChg chg="del">
          <ac:chgData name="Naomi Goude" userId="26758d0c-68f3-4442-8be3-cc6bb7169d70" providerId="ADAL" clId="{6B6D60AA-CB4B-4D0E-97A5-65A2354E90FE}" dt="2023-11-13T14:23:35.156" v="26" actId="478"/>
          <ac:picMkLst>
            <pc:docMk/>
            <pc:sldMk cId="1657505637" sldId="273"/>
            <ac:picMk id="2" creationId="{CEA80B06-205D-FC73-99B0-254D1C6D2D3E}"/>
          </ac:picMkLst>
        </pc:picChg>
        <pc:picChg chg="add mod modCrop">
          <ac:chgData name="Naomi Goude" userId="26758d0c-68f3-4442-8be3-cc6bb7169d70" providerId="ADAL" clId="{6B6D60AA-CB4B-4D0E-97A5-65A2354E90FE}" dt="2023-11-13T14:23:58.697" v="33" actId="1076"/>
          <ac:picMkLst>
            <pc:docMk/>
            <pc:sldMk cId="1657505637" sldId="273"/>
            <ac:picMk id="7" creationId="{19F032E3-E0FF-DD32-C0A5-50F282547B56}"/>
          </ac:picMkLst>
        </pc:picChg>
      </pc:sldChg>
      <pc:sldChg chg="modSp mod">
        <pc:chgData name="Naomi Goude" userId="26758d0c-68f3-4442-8be3-cc6bb7169d70" providerId="ADAL" clId="{6B6D60AA-CB4B-4D0E-97A5-65A2354E90FE}" dt="2023-11-13T14:20:10.016" v="10" actId="1076"/>
        <pc:sldMkLst>
          <pc:docMk/>
          <pc:sldMk cId="2722825706" sldId="279"/>
        </pc:sldMkLst>
        <pc:spChg chg="mod">
          <ac:chgData name="Naomi Goude" userId="26758d0c-68f3-4442-8be3-cc6bb7169d70" providerId="ADAL" clId="{6B6D60AA-CB4B-4D0E-97A5-65A2354E90FE}" dt="2023-11-13T14:20:06.101" v="9" actId="20577"/>
          <ac:spMkLst>
            <pc:docMk/>
            <pc:sldMk cId="2722825706" sldId="279"/>
            <ac:spMk id="3" creationId="{37FBCD1E-31C6-5760-DF1B-7FDC36B4034B}"/>
          </ac:spMkLst>
        </pc:spChg>
        <pc:spChg chg="mod">
          <ac:chgData name="Naomi Goude" userId="26758d0c-68f3-4442-8be3-cc6bb7169d70" providerId="ADAL" clId="{6B6D60AA-CB4B-4D0E-97A5-65A2354E90FE}" dt="2023-11-13T14:20:10.016" v="10" actId="1076"/>
          <ac:spMkLst>
            <pc:docMk/>
            <pc:sldMk cId="2722825706" sldId="279"/>
            <ac:spMk id="7" creationId="{D2E77C04-322A-AADE-9F5D-A5B0E6B402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E2C90-FBC6-E37B-61A6-B69897A3EB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CEEF8-FA2E-0E34-7170-60CC0824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A079-2DF0-4519-9D44-C5FEA9F9D809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E4C6B-AC6E-BE49-7E90-3D438ED73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CE52-C97E-DCF0-DCF7-A61ECD9DED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BEA3-A71A-41F8-902B-A9BB5716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1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B0D0-8AEB-41E1-A72C-FE34B1678B0D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E98C-7401-4C68-AAD2-BC26A1380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3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2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8953B-80E1-4E3A-5FB9-8FB3390CA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786" y="456422"/>
            <a:ext cx="4339656" cy="2252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F0BF9F-567D-69BA-EC66-A752E3B3EE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5786" y="3576309"/>
            <a:ext cx="4339656" cy="2252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6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4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4F51E-9C34-DBAD-CC57-291494DBAB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0100" y="1517650"/>
            <a:ext cx="2906713" cy="1911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A2FA4F6-C353-88B3-C993-8DE6ED4BF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20099" y="3586552"/>
            <a:ext cx="2906713" cy="1911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DFCC89-4DBE-6454-EA6D-F376C0345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4468813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04393-F7D0-8059-FA49-FBB1015064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12" y="4466268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423352-6820-9DE5-875E-25A3933A8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962" y="4466268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5904852E-5BDE-4F31-A115-E7DEAB6B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4791" r="11469" b="22353"/>
          <a:stretch/>
        </p:blipFill>
        <p:spPr>
          <a:xfrm>
            <a:off x="0" y="0"/>
            <a:ext cx="1022985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76EED41-9290-52DD-F99B-00E4C7CA0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8"/>
          <a:stretch/>
        </p:blipFill>
        <p:spPr>
          <a:xfrm>
            <a:off x="895001" y="5063180"/>
            <a:ext cx="3981799" cy="10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0F74B-3053-4EA7-6612-79CE9C12273A}"/>
              </a:ext>
            </a:extLst>
          </p:cNvPr>
          <p:cNvSpPr/>
          <p:nvPr userDrawn="1"/>
        </p:nvSpPr>
        <p:spPr>
          <a:xfrm>
            <a:off x="0" y="-2160"/>
            <a:ext cx="12192000" cy="1667058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spiral&#10;&#10;Description automatically generated with low confidence">
            <a:extLst>
              <a:ext uri="{FF2B5EF4-FFF2-40B4-BE49-F238E27FC236}">
                <a16:creationId xmlns:a16="http://schemas.microsoft.com/office/drawing/2014/main" id="{AB12C66F-87DB-1D82-E46D-4AB472A1E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4722">
            <a:off x="6781850" y="-1855217"/>
            <a:ext cx="6318409" cy="62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E3451E-B880-94C7-0B09-43313F30BC1D}"/>
              </a:ext>
            </a:extLst>
          </p:cNvPr>
          <p:cNvSpPr/>
          <p:nvPr userDrawn="1"/>
        </p:nvSpPr>
        <p:spPr>
          <a:xfrm>
            <a:off x="7004482" y="1"/>
            <a:ext cx="5187518" cy="6922652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ircle&#10;&#10;Description automatically generated">
            <a:extLst>
              <a:ext uri="{FF2B5EF4-FFF2-40B4-BE49-F238E27FC236}">
                <a16:creationId xmlns:a16="http://schemas.microsoft.com/office/drawing/2014/main" id="{81677155-4FAF-D144-791F-3758B3D63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053743" y="4370025"/>
            <a:ext cx="5792286" cy="37668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AEF0C-9591-6D91-3888-D1A07A1492E8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5837335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5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A453FC0-0102-35C4-F1B4-3B8B75CE6BF5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B083A677-4B28-1812-C4A1-BB7ED0E55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4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E886B4E-914A-6D02-BC61-6FEAAE502B52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6CA36070-64C1-1CC1-E342-A4DD4F4A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68A6119-C88D-3649-1CD4-7CC0622E9784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D47B3F49-4DAA-D4D0-1CB6-2B7CBB9B6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950EE9-87B8-A6A1-83DF-026C64CBFB6A}"/>
              </a:ext>
            </a:extLst>
          </p:cNvPr>
          <p:cNvCxnSpPr>
            <a:cxnSpLocks/>
          </p:cNvCxnSpPr>
          <p:nvPr userDrawn="1"/>
        </p:nvCxnSpPr>
        <p:spPr>
          <a:xfrm>
            <a:off x="4692072" y="6008963"/>
            <a:ext cx="6902165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33E436F-A51F-4978-BFD2-80DC7D457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00" b="7822"/>
          <a:stretch/>
        </p:blipFill>
        <p:spPr>
          <a:xfrm>
            <a:off x="0" y="2613891"/>
            <a:ext cx="4231614" cy="42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iro.com/app/board/uXjVMulz3Ko=/?moveToWidget=3458764569007225927&amp;cot=1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69677-82D3-7BB6-F4D1-809EDEB52FF0}"/>
              </a:ext>
            </a:extLst>
          </p:cNvPr>
          <p:cNvSpPr txBox="1"/>
          <p:nvPr/>
        </p:nvSpPr>
        <p:spPr>
          <a:xfrm>
            <a:off x="813937" y="1208151"/>
            <a:ext cx="645795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Arial"/>
                <a:cs typeface="Arial"/>
              </a:rPr>
              <a:t>Jobs and Recruitment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8BFAA-A455-21EE-7689-E90BF9160637}"/>
              </a:ext>
            </a:extLst>
          </p:cNvPr>
          <p:cNvSpPr txBox="1"/>
          <p:nvPr/>
        </p:nvSpPr>
        <p:spPr>
          <a:xfrm>
            <a:off x="813937" y="3849225"/>
            <a:ext cx="645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2023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8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10780-A08A-7E51-C717-E939F72174E7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insights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80B49-DEBA-0B0D-FBD0-A9C018641470}"/>
              </a:ext>
            </a:extLst>
          </p:cNvPr>
          <p:cNvSpPr txBox="1"/>
          <p:nvPr/>
        </p:nvSpPr>
        <p:spPr>
          <a:xfrm>
            <a:off x="3178629" y="4426522"/>
            <a:ext cx="635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98C6D-FDA5-66AB-2939-8C9AE837F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348588"/>
            <a:ext cx="8008377" cy="46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625179" y="1634837"/>
            <a:ext cx="1049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searching across multiple sites want to quickly find key information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78" y="2749045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sometimes missed staff benefits or wider organisation information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78" y="3432366"/>
            <a:ext cx="4932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most important to users included – Flexibility/Hybrid working, core working hrs, location, level of responsibility/salary, ability to develop in role.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8" y="4819616"/>
            <a:ext cx="4932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exploring multiple roles across multiple sites in short time frame, looked for key information to be prioritised that would help assess if it was worth reading 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CE7E7-A746-D7FD-7AC3-8E08173DC99A}"/>
              </a:ext>
            </a:extLst>
          </p:cNvPr>
          <p:cNvSpPr txBox="1"/>
          <p:nvPr/>
        </p:nvSpPr>
        <p:spPr>
          <a:xfrm>
            <a:off x="6428680" y="2749045"/>
            <a:ext cx="5138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 found the benefits most appealing – Flexible working, generous pension, perceived security, support, w/l balance but this wasn’t always clear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9D44F-C4B4-3EFD-1D1A-4A8886701729}"/>
              </a:ext>
            </a:extLst>
          </p:cNvPr>
          <p:cNvSpPr txBox="1"/>
          <p:nvPr/>
        </p:nvSpPr>
        <p:spPr>
          <a:xfrm>
            <a:off x="6758096" y="4171030"/>
            <a:ext cx="4677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“Staff benefits are really something quite special and valuable and worth in real terms a lot of money.” </a:t>
            </a:r>
          </a:p>
        </p:txBody>
      </p:sp>
    </p:spTree>
    <p:extLst>
      <p:ext uri="{BB962C8B-B14F-4D97-AF65-F5344CB8AC3E}">
        <p14:creationId xmlns:p14="http://schemas.microsoft.com/office/powerpoint/2010/main" val="189783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E9D65F3A-90EB-C9F2-C5DE-C97347CB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0" y="1698215"/>
            <a:ext cx="9403345" cy="4118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10780-A08A-7E51-C717-E939F72174E7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insights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1C19C-FDDE-BFD9-0CBA-E4323072A3B4}"/>
              </a:ext>
            </a:extLst>
          </p:cNvPr>
          <p:cNvSpPr txBox="1"/>
          <p:nvPr/>
        </p:nvSpPr>
        <p:spPr>
          <a:xfrm>
            <a:off x="9866489" y="5170311"/>
            <a:ext cx="158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A5AB"/>
                </a:solidFill>
              </a:rPr>
              <a:t>Working from home / Hybrid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9EF84B-A3B1-C351-06EF-ED0985CF801D}"/>
              </a:ext>
            </a:extLst>
          </p:cNvPr>
          <p:cNvCxnSpPr>
            <a:cxnSpLocks/>
          </p:cNvCxnSpPr>
          <p:nvPr/>
        </p:nvCxnSpPr>
        <p:spPr>
          <a:xfrm>
            <a:off x="9313334" y="5159785"/>
            <a:ext cx="440267" cy="146756"/>
          </a:xfrm>
          <a:prstGeom prst="straightConnector1">
            <a:avLst/>
          </a:prstGeom>
          <a:ln>
            <a:solidFill>
              <a:srgbClr val="00A5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90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761651" y="1517650"/>
            <a:ext cx="1049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process information can be inconsistent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78" y="2637893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didn’t always know what the application process would look like, how they would be assessed and when the interviews would take place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79" y="4032531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found it important to have a direct contact within the service that they could ask questions about the role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8" y="5125127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found that communication was not timely or consistent, and in some cases, had been offered alternative employment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428678" y="2645391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 found the process of applying online very straightforward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CE7E7-A746-D7FD-7AC3-8E08173DC99A}"/>
              </a:ext>
            </a:extLst>
          </p:cNvPr>
          <p:cNvSpPr txBox="1"/>
          <p:nvPr/>
        </p:nvSpPr>
        <p:spPr>
          <a:xfrm>
            <a:off x="6428679" y="3442496"/>
            <a:ext cx="5138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users like the flexibility to add CV/cover letter. </a:t>
            </a: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 would find the ability to save information or use it to apply to multiple roles helpful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C95C6-B5B1-D483-286A-E7818BF8E33A}"/>
              </a:ext>
            </a:extLst>
          </p:cNvPr>
          <p:cNvSpPr txBox="1"/>
          <p:nvPr/>
        </p:nvSpPr>
        <p:spPr>
          <a:xfrm>
            <a:off x="6428678" y="4793599"/>
            <a:ext cx="4829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applicant not yet fully qualified had been turned away and but secured role  with other LA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19F032E3-E0FF-DD32-C0A5-50F282547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3"/>
          <a:stretch/>
        </p:blipFill>
        <p:spPr>
          <a:xfrm>
            <a:off x="8578829" y="5502340"/>
            <a:ext cx="3347009" cy="12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0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761651" y="1526445"/>
            <a:ext cx="1049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Organisation, culture and team information is not always easy to find </a:t>
            </a:r>
          </a:p>
          <a:p>
            <a:endParaRPr lang="en-GB" sz="32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79" y="2756404"/>
            <a:ext cx="4932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didn’t specifically research the organisation culture or team, but those that felt this was a high priority couldn’t always find information about their service / team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08248" y="4355697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users did not look for staff reviews, but many relied on word of mouth. Users who did not know current employees felt that videos would be helpful for insight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9" y="5677991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wanted to find contextual information about the rol</a:t>
            </a: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and team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366678" y="2762291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looked for measures of the teams’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CB8F4-5BA6-F46F-5A0E-8065F390FB9F}"/>
              </a:ext>
            </a:extLst>
          </p:cNvPr>
          <p:cNvSpPr txBox="1"/>
          <p:nvPr/>
        </p:nvSpPr>
        <p:spPr>
          <a:xfrm>
            <a:off x="6650849" y="3739645"/>
            <a:ext cx="4607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good they are with flexible working etc, that was the biggest thing I needed to know about the culture”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D415C-8C93-1BEB-2CBB-EF2C19F26A25}"/>
              </a:ext>
            </a:extLst>
          </p:cNvPr>
          <p:cNvSpPr txBox="1"/>
          <p:nvPr/>
        </p:nvSpPr>
        <p:spPr>
          <a:xfrm>
            <a:off x="6650849" y="4955861"/>
            <a:ext cx="49329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/>
                <a:cs typeface="Arial"/>
              </a:rPr>
              <a:t>"I knew nothing about the team or culture until I had accepted the job and the manager gave me a call"</a:t>
            </a:r>
          </a:p>
        </p:txBody>
      </p:sp>
    </p:spTree>
    <p:extLst>
      <p:ext uri="{BB962C8B-B14F-4D97-AF65-F5344CB8AC3E}">
        <p14:creationId xmlns:p14="http://schemas.microsoft.com/office/powerpoint/2010/main" val="427512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10780-A08A-7E51-C717-E939F72174E7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insights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3AA37-ACA3-7927-56BE-B1F1352F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9" y="1465286"/>
            <a:ext cx="9478455" cy="48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761651" y="1517650"/>
            <a:ext cx="104968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solidFill>
                  <a:srgbClr val="006072"/>
                </a:solidFill>
                <a:latin typeface="Arial"/>
                <a:cs typeface="Arial"/>
              </a:rPr>
              <a:t>EDI information is important</a:t>
            </a:r>
            <a:endParaRPr lang="en-GB" sz="32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7836" y="2427069"/>
            <a:ext cx="49329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6072"/>
                </a:solidFill>
                <a:latin typeface="Arial"/>
                <a:cs typeface="Arial"/>
              </a:rPr>
              <a:t>Users </a:t>
            </a:r>
            <a:r>
              <a:rPr lang="en-GB" b="1">
                <a:solidFill>
                  <a:srgbClr val="006072"/>
                </a:solidFill>
                <a:latin typeface="Arial"/>
                <a:cs typeface="Arial"/>
              </a:rPr>
              <a:t>felt that </a:t>
            </a:r>
            <a:r>
              <a:rPr lang="en-GB" sz="1800" b="1">
                <a:solidFill>
                  <a:srgbClr val="006072"/>
                </a:solidFill>
                <a:latin typeface="Arial"/>
                <a:cs typeface="Arial"/>
              </a:rPr>
              <a:t>the </a:t>
            </a:r>
            <a:r>
              <a:rPr lang="en-GB" b="1">
                <a:solidFill>
                  <a:srgbClr val="006072"/>
                </a:solidFill>
                <a:latin typeface="Arial"/>
                <a:cs typeface="Arial"/>
              </a:rPr>
              <a:t>information about Equality and Diversity was currently quite hard to find.</a:t>
            </a:r>
            <a:endParaRPr lang="en-GB" sz="1800" b="1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80" y="3403160"/>
            <a:ext cx="49329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072"/>
                </a:solidFill>
                <a:latin typeface="Arial"/>
                <a:cs typeface="Arial"/>
              </a:rPr>
              <a:t>Users felt that the location of the EDI information made it look like it was not a priority and undermined the content.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9" y="4472162"/>
            <a:ext cx="493290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072"/>
                </a:solidFill>
                <a:latin typeface="Arial"/>
                <a:cs typeface="Arial"/>
              </a:rPr>
              <a:t>When users found the EDI information they found it encouraging.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568378" y="2306419"/>
            <a:ext cx="493290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072"/>
                </a:solidFill>
                <a:latin typeface="Arial"/>
                <a:cs typeface="Arial"/>
              </a:rPr>
              <a:t>Users would like EDI information to be surfaced, rather than at the bottom of the 'What we can offer you page'.</a:t>
            </a:r>
            <a:endParaRPr lang="en-US"/>
          </a:p>
          <a:p>
            <a:endParaRPr lang="en-GB" b="1">
              <a:solidFill>
                <a:srgbClr val="00607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072"/>
                </a:solidFill>
                <a:latin typeface="Arial"/>
                <a:cs typeface="Arial"/>
              </a:rPr>
              <a:t>Users would like to be able to find EDI information easily from each job advert.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65649-A985-98B3-579A-632AE804FFF0}"/>
              </a:ext>
            </a:extLst>
          </p:cNvPr>
          <p:cNvSpPr txBox="1"/>
          <p:nvPr/>
        </p:nvSpPr>
        <p:spPr>
          <a:xfrm>
            <a:off x="6889272" y="4321010"/>
            <a:ext cx="467754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/>
                <a:cs typeface="Arial"/>
              </a:rPr>
              <a:t>“</a:t>
            </a:r>
            <a:r>
              <a:rPr lang="en-GB" b="1" dirty="0">
                <a:solidFill>
                  <a:srgbClr val="00A5AB"/>
                </a:solidFill>
                <a:latin typeface="Arial"/>
                <a:ea typeface="+mn-lt"/>
                <a:cs typeface="+mn-lt"/>
              </a:rPr>
              <a:t>I appreciated that the Council listed themselves as a Disability Confident employer - this gave me confidence to apply, knowing that I would not be discriminated against for my ailments</a:t>
            </a:r>
            <a:r>
              <a:rPr lang="en-GB" dirty="0">
                <a:solidFill>
                  <a:srgbClr val="00A5AB"/>
                </a:solidFill>
                <a:latin typeface="Arial"/>
                <a:cs typeface="Arial"/>
              </a:rPr>
              <a:t>”</a:t>
            </a:r>
            <a:r>
              <a:rPr lang="en-GB" b="1" dirty="0">
                <a:solidFill>
                  <a:srgbClr val="00A5AB"/>
                </a:solidFill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092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625179" y="1445463"/>
            <a:ext cx="1049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and return to work support is helpful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79" y="2526851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returning to work found it easier to complete an application as their CV was not up to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79" y="3677306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users overlooked roles that they perceived didn’t directly meet their experience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9" y="4827762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users had accessed application support but some felt that returning to work support and details of training/Induction would be helpful 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D030-8A1C-83A7-A538-6A3A9349FE5C}"/>
              </a:ext>
            </a:extLst>
          </p:cNvPr>
          <p:cNvSpPr txBox="1"/>
          <p:nvPr/>
        </p:nvSpPr>
        <p:spPr>
          <a:xfrm>
            <a:off x="6782933" y="2526851"/>
            <a:ext cx="478388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/>
                <a:cs typeface="Arial"/>
              </a:rPr>
              <a:t>Users found that it was not clear what would be offered to apprentices upon completion of the apprenticeship.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9B532-898B-B40A-8979-580136D18F88}"/>
              </a:ext>
            </a:extLst>
          </p:cNvPr>
          <p:cNvSpPr txBox="1"/>
          <p:nvPr/>
        </p:nvSpPr>
        <p:spPr>
          <a:xfrm>
            <a:off x="7091302" y="4458430"/>
            <a:ext cx="4402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 coming back to employment, instructional info - basics of Teams would be helpful”</a:t>
            </a:r>
          </a:p>
        </p:txBody>
      </p:sp>
    </p:spTree>
    <p:extLst>
      <p:ext uri="{BB962C8B-B14F-4D97-AF65-F5344CB8AC3E}">
        <p14:creationId xmlns:p14="http://schemas.microsoft.com/office/powerpoint/2010/main" val="74832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625179" y="1445463"/>
            <a:ext cx="1049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is important but selling it is not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78" y="2403942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</a:t>
            </a: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overlooked the Living in Somerset page as they didn’t perceive it as relevant information 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77" y="3433708"/>
            <a:ext cx="49329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/>
                <a:cs typeface="Arial"/>
              </a:rPr>
              <a:t>Users looked for relocation information on the job adverts and wanted more details about relocation offer.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6" y="4463474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users looked for positions with bordering </a:t>
            </a: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uthorities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428678" y="2782669"/>
            <a:ext cx="493290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did not expect the job site to sell the location and in most cases had relocated for personal reasons rather the specific role.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CE7E7-A746-D7FD-7AC3-8E08173DC99A}"/>
              </a:ext>
            </a:extLst>
          </p:cNvPr>
          <p:cNvSpPr txBox="1"/>
          <p:nvPr/>
        </p:nvSpPr>
        <p:spPr>
          <a:xfrm>
            <a:off x="6633917" y="4323295"/>
            <a:ext cx="5138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received £7k (relocation package)  - but could some of that be used as a wider incentive, like if all new recruits stayed for 2 years, receive £2k. It would help set apart and retain permanent staff.”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D3518-B29F-E245-B614-42D9A0A5ED6A}"/>
              </a:ext>
            </a:extLst>
          </p:cNvPr>
          <p:cNvSpPr txBox="1"/>
          <p:nvPr/>
        </p:nvSpPr>
        <p:spPr>
          <a:xfrm>
            <a:off x="625175" y="5216241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location is not always clear for users to calculate travel expenses </a:t>
            </a: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6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625179" y="1445463"/>
            <a:ext cx="1049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 application / interview process can be inconsistent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79" y="3709366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Timescales - Interview dates are not always  known for candidates to protect time and plan or manage expectations.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79" y="2685629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- Users don’t always experience timely communication or find that a key contact can be unresponsive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9" y="4706195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- Shortlisting and interview 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is not always clear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317166" y="2536995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-  SAP is problematic and some users had never been inducted. Some found it difficult understanding their place in the organisation.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CE7E7-A746-D7FD-7AC3-8E08173DC99A}"/>
              </a:ext>
            </a:extLst>
          </p:cNvPr>
          <p:cNvSpPr txBox="1"/>
          <p:nvPr/>
        </p:nvSpPr>
        <p:spPr>
          <a:xfrm>
            <a:off x="6317166" y="3766491"/>
            <a:ext cx="5138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- There was an inconsistency in experience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CD834-5E3A-8A67-42AC-91687DB4052F}"/>
              </a:ext>
            </a:extLst>
          </p:cNvPr>
          <p:cNvSpPr txBox="1"/>
          <p:nvPr/>
        </p:nvSpPr>
        <p:spPr>
          <a:xfrm>
            <a:off x="6317166" y="4441989"/>
            <a:ext cx="5138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 – One user reported inspirational lectures from visiting Wiltshire LA led to recruitment of high achieving graduates despite lower salary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9310F-4F06-68CA-79E7-7B73B8246A48}"/>
              </a:ext>
            </a:extLst>
          </p:cNvPr>
          <p:cNvSpPr txBox="1"/>
          <p:nvPr/>
        </p:nvSpPr>
        <p:spPr>
          <a:xfrm>
            <a:off x="622300" y="5651500"/>
            <a:ext cx="11271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A5AB"/>
                </a:solidFill>
              </a:rPr>
              <a:t>"I applied on the website. Just one criticism  - I didn’t hear anything for one month. In the meantime I got offered another job. But actually I really wanted the Somerset Council job."</a:t>
            </a:r>
          </a:p>
        </p:txBody>
      </p:sp>
    </p:spTree>
    <p:extLst>
      <p:ext uri="{BB962C8B-B14F-4D97-AF65-F5344CB8AC3E}">
        <p14:creationId xmlns:p14="http://schemas.microsoft.com/office/powerpoint/2010/main" val="213467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6FF42-D4A1-E945-2D44-13268B66ABEA}"/>
              </a:ext>
            </a:extLst>
          </p:cNvPr>
          <p:cNvSpPr txBox="1"/>
          <p:nvPr/>
        </p:nvSpPr>
        <p:spPr>
          <a:xfrm>
            <a:off x="578771" y="540703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BCD1E-31C6-5760-DF1B-7FDC36B4034B}"/>
              </a:ext>
            </a:extLst>
          </p:cNvPr>
          <p:cNvSpPr txBox="1"/>
          <p:nvPr/>
        </p:nvSpPr>
        <p:spPr>
          <a:xfrm>
            <a:off x="578770" y="2015830"/>
            <a:ext cx="10458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council needs a shop window that better represents the culture and benefits of working in the organisation to attract future colleagues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7DE2F-F30F-EB7B-E0EE-FFFDF488AE26}"/>
              </a:ext>
            </a:extLst>
          </p:cNvPr>
          <p:cNvSpPr txBox="1"/>
          <p:nvPr/>
        </p:nvSpPr>
        <p:spPr>
          <a:xfrm>
            <a:off x="578770" y="3879100"/>
            <a:ext cx="10458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recruitment of roles, particularly in the area of Social Care, leads to a higher percentage of locum staff, impacting on staff morale and retention which further impacts on service users. </a:t>
            </a:r>
          </a:p>
        </p:txBody>
      </p:sp>
    </p:spTree>
    <p:extLst>
      <p:ext uri="{BB962C8B-B14F-4D97-AF65-F5344CB8AC3E}">
        <p14:creationId xmlns:p14="http://schemas.microsoft.com/office/powerpoint/2010/main" val="290515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720B76-6E7F-F034-293E-8C3A1C6D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8" y="2984047"/>
            <a:ext cx="3755461" cy="2981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592B4E-900F-C514-1969-15E06385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69" y="2984047"/>
            <a:ext cx="3755461" cy="2981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E3932-9700-1F3A-2905-FD2114B7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341" y="2984047"/>
            <a:ext cx="3755461" cy="2981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BA725-D74D-9FCB-C4CD-DAA1B5E8F975}"/>
              </a:ext>
            </a:extLst>
          </p:cNvPr>
          <p:cNvSpPr txBox="1"/>
          <p:nvPr/>
        </p:nvSpPr>
        <p:spPr>
          <a:xfrm>
            <a:off x="319668" y="3037965"/>
            <a:ext cx="35832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A5AB"/>
                </a:solidFill>
              </a:rPr>
              <a:t>What?</a:t>
            </a:r>
          </a:p>
          <a:p>
            <a:pPr algn="ctr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 Interviews and survey to find out what is most important to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testing: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Finding a role in Adult Social Care role (newly qualifies, local)  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Finding a role in Childrens Social Care (relocating)</a:t>
            </a: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Finding a new opportunity, apprenticeship or general role qualified to level 2.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E6546-D32A-ADEE-419D-0BDBF2BB5DBF}"/>
              </a:ext>
            </a:extLst>
          </p:cNvPr>
          <p:cNvSpPr txBox="1"/>
          <p:nvPr/>
        </p:nvSpPr>
        <p:spPr>
          <a:xfrm>
            <a:off x="4295169" y="3037965"/>
            <a:ext cx="36016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A5AB"/>
                </a:solidFill>
              </a:rPr>
              <a:t>How?</a:t>
            </a:r>
          </a:p>
          <a:p>
            <a:pPr algn="ctr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Semi structured User interviews lasted 45-60 minutes and covered questions relating to assumptions and problems agreed with stakeholders.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Moderated usability testing was conducted and recorded via video call. Sessions lasted for 45- 60 minutes and included a brief interview and 3 practical journey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gave written consent in advance for their data to be used as part of the study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B4998-B3CE-AE28-967F-1A1479E0276F}"/>
              </a:ext>
            </a:extLst>
          </p:cNvPr>
          <p:cNvSpPr txBox="1"/>
          <p:nvPr/>
        </p:nvSpPr>
        <p:spPr>
          <a:xfrm>
            <a:off x="8341111" y="2984047"/>
            <a:ext cx="3531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A5AB"/>
                </a:solidFill>
              </a:rPr>
              <a:t>Who?</a:t>
            </a:r>
          </a:p>
          <a:p>
            <a:pPr algn="ctr"/>
            <a:endParaRPr lang="en-GB" sz="1400" dirty="0">
              <a:solidFill>
                <a:srgbClr val="00A5A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Usability testing was conducted with 6  internal recently recruited employees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were recruited via HR and the Councils Customer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included a wide demographic and range of roles/ responsibility levels as well 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Participants included casual job seekers as well as those purposefully searching in a shorter time frame. 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069E27A5-5D54-6241-F170-02AF1A452BF1}"/>
              </a:ext>
            </a:extLst>
          </p:cNvPr>
          <p:cNvSpPr/>
          <p:nvPr/>
        </p:nvSpPr>
        <p:spPr>
          <a:xfrm flipH="1">
            <a:off x="443104" y="1617855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A5AB"/>
                </a:solidFill>
              </a:rPr>
              <a:t>1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738AB60B-99F5-BA94-6E5C-72B4ADA38786}"/>
              </a:ext>
            </a:extLst>
          </p:cNvPr>
          <p:cNvSpPr/>
          <p:nvPr/>
        </p:nvSpPr>
        <p:spPr>
          <a:xfrm flipH="1">
            <a:off x="8397255" y="1599819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0C714D71-1D4B-3336-6BC8-35FE112DEE9B}"/>
              </a:ext>
            </a:extLst>
          </p:cNvPr>
          <p:cNvSpPr/>
          <p:nvPr/>
        </p:nvSpPr>
        <p:spPr>
          <a:xfrm flipH="1">
            <a:off x="4438572" y="1617855"/>
            <a:ext cx="338611" cy="334284"/>
          </a:xfrm>
          <a:prstGeom prst="teardrop">
            <a:avLst/>
          </a:prstGeom>
          <a:solidFill>
            <a:srgbClr val="00A5AB"/>
          </a:solidFill>
          <a:ln>
            <a:solidFill>
              <a:srgbClr val="00A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94A2C-8920-ED5B-D622-05A2043C4C70}"/>
              </a:ext>
            </a:extLst>
          </p:cNvPr>
          <p:cNvSpPr txBox="1"/>
          <p:nvPr/>
        </p:nvSpPr>
        <p:spPr>
          <a:xfrm>
            <a:off x="59473" y="0"/>
            <a:ext cx="217820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en-GB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60083B-02AD-1FC8-E80D-5BA5B2725698}"/>
              </a:ext>
            </a:extLst>
          </p:cNvPr>
          <p:cNvSpPr txBox="1"/>
          <p:nvPr/>
        </p:nvSpPr>
        <p:spPr>
          <a:xfrm>
            <a:off x="2497872" y="253028"/>
            <a:ext cx="9103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usability of the current Jobs and Careers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what information and features are most important to users seeking employment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7B96A-0191-88D1-C76A-8F5EF66E245D}"/>
              </a:ext>
            </a:extLst>
          </p:cNvPr>
          <p:cNvSpPr txBox="1"/>
          <p:nvPr/>
        </p:nvSpPr>
        <p:spPr>
          <a:xfrm>
            <a:off x="4934415" y="1617855"/>
            <a:ext cx="2804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Uncover opportunities to improve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9AD3C1-EC34-D784-4436-21256FA212BD}"/>
              </a:ext>
            </a:extLst>
          </p:cNvPr>
          <p:cNvSpPr txBox="1"/>
          <p:nvPr/>
        </p:nvSpPr>
        <p:spPr>
          <a:xfrm>
            <a:off x="8929883" y="1628973"/>
            <a:ext cx="2804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target user’s behaviours and preferences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00D254-589B-F005-D9CD-D68D84EDCE12}"/>
              </a:ext>
            </a:extLst>
          </p:cNvPr>
          <p:cNvSpPr txBox="1"/>
          <p:nvPr/>
        </p:nvSpPr>
        <p:spPr>
          <a:xfrm>
            <a:off x="781715" y="1656657"/>
            <a:ext cx="2804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if our assumptions are correct 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9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6FF42-D4A1-E945-2D44-13268B66ABEA}"/>
              </a:ext>
            </a:extLst>
          </p:cNvPr>
          <p:cNvSpPr txBox="1"/>
          <p:nvPr/>
        </p:nvSpPr>
        <p:spPr>
          <a:xfrm>
            <a:off x="578770" y="540703"/>
            <a:ext cx="944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BCD1E-31C6-5760-DF1B-7FDC36B4034B}"/>
              </a:ext>
            </a:extLst>
          </p:cNvPr>
          <p:cNvSpPr txBox="1"/>
          <p:nvPr/>
        </p:nvSpPr>
        <p:spPr>
          <a:xfrm>
            <a:off x="578767" y="1736229"/>
            <a:ext cx="1045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Interviews </a:t>
            </a:r>
          </a:p>
          <a:p>
            <a:r>
              <a:rPr lang="en-GB" sz="24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</a:p>
          <a:p>
            <a:r>
              <a:rPr lang="en-GB" sz="24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recently recruited employees in various roles, 62% Social Care roles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77C04-322A-AADE-9F5D-A5B0E6B4020B}"/>
              </a:ext>
            </a:extLst>
          </p:cNvPr>
          <p:cNvSpPr txBox="1"/>
          <p:nvPr/>
        </p:nvSpPr>
        <p:spPr>
          <a:xfrm>
            <a:off x="578767" y="3180377"/>
            <a:ext cx="104580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r>
              <a:rPr lang="en-GB" sz="24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</a:p>
          <a:p>
            <a:r>
              <a:rPr lang="en-GB" sz="24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recently recruited employees (85% 0-6 months) in a range of roles across the organisation (35% Social Care)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7DE2F-F30F-EB7B-E0EE-FFFDF488AE26}"/>
              </a:ext>
            </a:extLst>
          </p:cNvPr>
          <p:cNvSpPr txBox="1"/>
          <p:nvPr/>
        </p:nvSpPr>
        <p:spPr>
          <a:xfrm>
            <a:off x="578768" y="4993858"/>
            <a:ext cx="1045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 Testing</a:t>
            </a:r>
          </a:p>
          <a:p>
            <a:r>
              <a:rPr lang="en-GB" sz="24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</a:p>
          <a:p>
            <a:r>
              <a:rPr lang="en-GB" sz="2400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Participants currently or recently looking for employment </a:t>
            </a:r>
          </a:p>
        </p:txBody>
      </p:sp>
    </p:spTree>
    <p:extLst>
      <p:ext uri="{BB962C8B-B14F-4D97-AF65-F5344CB8AC3E}">
        <p14:creationId xmlns:p14="http://schemas.microsoft.com/office/powerpoint/2010/main" val="272282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A731EE0-2B9C-2124-3F79-AFCACBE3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4749"/>
            <a:ext cx="12192000" cy="4963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E0A78-8B61-BC0D-0F7D-D35D22CF177D}"/>
              </a:ext>
            </a:extLst>
          </p:cNvPr>
          <p:cNvSpPr txBox="1"/>
          <p:nvPr/>
        </p:nvSpPr>
        <p:spPr>
          <a:xfrm>
            <a:off x="569595" y="634484"/>
            <a:ext cx="7006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were analysed and grouped into themes: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90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761651" y="1517650"/>
            <a:ext cx="1049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don’t always come directly to Somerset Council website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01362" y="2731648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land on the specific job advert and sometimes therefore miss other information in the jobs and career section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01362" y="4068757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users come to the website from sources such as Indeed. Information can vary.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01362" y="5094361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land on the specific job advert and expect all information to be available there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428678" y="2782669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</a:t>
            </a:r>
            <a:r>
              <a:rPr lang="en-GB" sz="1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on't think looked much at the website as the link from Indeed when straight to the job”</a:t>
            </a:r>
          </a:p>
        </p:txBody>
      </p:sp>
      <p:pic>
        <p:nvPicPr>
          <p:cNvPr id="3" name="Picture 2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5F055AF6-A2DD-82A9-1AC5-9B53101A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78" y="4101264"/>
            <a:ext cx="5353033" cy="19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10780-A08A-7E51-C717-E939F72174E7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insights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761EE-1B49-BAFA-C4F2-2CFB78C44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1380154"/>
            <a:ext cx="8342811" cy="42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19D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761651" y="1517650"/>
            <a:ext cx="1049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for job roles is not always straight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5180" y="2448923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find the number of social care jobs can get in the way of finding other roles. Alert gives all jobs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80" y="3534852"/>
            <a:ext cx="49329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job titles may not appeal or make sense to users. Titles are sometimes ambiguous or inconsistent which results in users scrolling past but can also impact on progression.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80" y="5057627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want to be able to search using keywords and filter to salary or contract type (Flexible working, p/t etc)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426022" y="2448923"/>
            <a:ext cx="4932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job roles cannot be found when filtered to the wrong department. Some roles are not service/ department specific for end user therefore hard to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36D05-1AF9-E7A9-E4F2-BBA70FD2BB9F}"/>
              </a:ext>
            </a:extLst>
          </p:cNvPr>
          <p:cNvSpPr txBox="1"/>
          <p:nvPr/>
        </p:nvSpPr>
        <p:spPr>
          <a:xfrm>
            <a:off x="6426021" y="4027263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always clear that a role may be open to those with relevant skills and interest, and that support is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E6951-E914-E953-04C2-727CF68824FC}"/>
              </a:ext>
            </a:extLst>
          </p:cNvPr>
          <p:cNvSpPr txBox="1"/>
          <p:nvPr/>
        </p:nvSpPr>
        <p:spPr>
          <a:xfrm>
            <a:off x="6633917" y="5012180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think there’s lots of job titles that are a bit ambiguous and don’t sort of line up. When you are looking for jobs it does matter.”</a:t>
            </a:r>
          </a:p>
        </p:txBody>
      </p:sp>
    </p:spTree>
    <p:extLst>
      <p:ext uri="{BB962C8B-B14F-4D97-AF65-F5344CB8AC3E}">
        <p14:creationId xmlns:p14="http://schemas.microsoft.com/office/powerpoint/2010/main" val="230858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A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GB" sz="4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FCAEE-3167-D3CF-ED8B-87C2E84C37BF}"/>
              </a:ext>
            </a:extLst>
          </p:cNvPr>
          <p:cNvSpPr txBox="1"/>
          <p:nvPr/>
        </p:nvSpPr>
        <p:spPr>
          <a:xfrm>
            <a:off x="761651" y="1539953"/>
            <a:ext cx="1049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information is not always structured in the most helpful way and can be a barrier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C3FCE-36F8-8223-802E-5DBEB602472F}"/>
              </a:ext>
            </a:extLst>
          </p:cNvPr>
          <p:cNvSpPr txBox="1"/>
          <p:nvPr/>
        </p:nvSpPr>
        <p:spPr>
          <a:xfrm>
            <a:off x="627836" y="2782669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searching multiple sites find it most helpful when key contract information and a brief description are prioritised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53E7A-8C46-CC56-0659-8EFAEBDF148D}"/>
              </a:ext>
            </a:extLst>
          </p:cNvPr>
          <p:cNvSpPr txBox="1"/>
          <p:nvPr/>
        </p:nvSpPr>
        <p:spPr>
          <a:xfrm>
            <a:off x="625179" y="4073965"/>
            <a:ext cx="4932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generally find the job descriptions are clear and as expected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2490D-460C-DFD7-CFAC-633ABEBDD241}"/>
              </a:ext>
            </a:extLst>
          </p:cNvPr>
          <p:cNvSpPr txBox="1"/>
          <p:nvPr/>
        </p:nvSpPr>
        <p:spPr>
          <a:xfrm>
            <a:off x="625179" y="4829130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find the day-to-day job meets their expectations and, in some cases, exceeds their expectations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019725-C2DD-7B10-3A3F-8E856EAFC4D6}"/>
              </a:ext>
            </a:extLst>
          </p:cNvPr>
          <p:cNvSpPr txBox="1"/>
          <p:nvPr/>
        </p:nvSpPr>
        <p:spPr>
          <a:xfrm>
            <a:off x="6426022" y="5039598"/>
            <a:ext cx="49329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found sometimes contract details were unclear  - hybrid, flexibility, specified days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52CDFB-4CD1-2220-EB5C-9F1D8A26B75C}"/>
              </a:ext>
            </a:extLst>
          </p:cNvPr>
          <p:cNvSpPr txBox="1"/>
          <p:nvPr/>
        </p:nvSpPr>
        <p:spPr>
          <a:xfrm>
            <a:off x="6428678" y="2782669"/>
            <a:ext cx="4932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want to know if the job is best fit before exploring wider organisatio</a:t>
            </a:r>
            <a:r>
              <a:rPr lang="en-GB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information, which can otherwise get in the way.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CE7E7-A746-D7FD-7AC3-8E08173DC99A}"/>
              </a:ext>
            </a:extLst>
          </p:cNvPr>
          <p:cNvSpPr txBox="1"/>
          <p:nvPr/>
        </p:nvSpPr>
        <p:spPr>
          <a:xfrm>
            <a:off x="6426022" y="4049633"/>
            <a:ext cx="5138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found it was sometimes unclear what role they would be allocated and primary location when applying</a:t>
            </a:r>
          </a:p>
        </p:txBody>
      </p:sp>
    </p:spTree>
    <p:extLst>
      <p:ext uri="{BB962C8B-B14F-4D97-AF65-F5344CB8AC3E}">
        <p14:creationId xmlns:p14="http://schemas.microsoft.com/office/powerpoint/2010/main" val="12307278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c1666d-84f8-4499-a0a7-a2c38ba56b1c">
      <UserInfo>
        <DisplayName/>
        <AccountId xsi:nil="true"/>
        <AccountType/>
      </UserInfo>
    </SharedWithUsers>
    <TaxCatchAll xmlns="fec1666d-84f8-4499-a0a7-a2c38ba56b1c" xsi:nil="true"/>
    <Readytoupload xmlns="886bfc39-f924-4ab8-a714-80e96819fc76">false</Readytoupload>
    <Page_x0020_status xmlns="886bfc39-f924-4ab8-a714-80e96819fc76">Enter Choice #1</Page_x0020_status>
    <Notes xmlns="886bfc39-f924-4ab8-a714-80e96819fc76" xsi:nil="true"/>
    <Addedby xmlns="886bfc39-f924-4ab8-a714-80e96819fc76">
      <UserInfo>
        <DisplayName/>
        <AccountId xsi:nil="true"/>
        <AccountType/>
      </UserInfo>
    </Addedby>
    <lcf76f155ced4ddcb4097134ff3c332f xmlns="886bfc39-f924-4ab8-a714-80e96819fc7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AB017BBE9D54B9E13812A3202D338" ma:contentTypeVersion="19" ma:contentTypeDescription="Create a new document." ma:contentTypeScope="" ma:versionID="685f6e95056015a56cb5444bde181839">
  <xsd:schema xmlns:xsd="http://www.w3.org/2001/XMLSchema" xmlns:xs="http://www.w3.org/2001/XMLSchema" xmlns:p="http://schemas.microsoft.com/office/2006/metadata/properties" xmlns:ns2="886bfc39-f924-4ab8-a714-80e96819fc76" xmlns:ns3="fec1666d-84f8-4499-a0a7-a2c38ba56b1c" targetNamespace="http://schemas.microsoft.com/office/2006/metadata/properties" ma:root="true" ma:fieldsID="d1cb40dd6c3b9547339e351af5c11602" ns2:_="" ns3:_="">
    <xsd:import namespace="886bfc39-f924-4ab8-a714-80e96819fc76"/>
    <xsd:import namespace="fec1666d-84f8-4499-a0a7-a2c38ba56b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age_x0020_status" minOccurs="0"/>
                <xsd:element ref="ns2:Addedby" minOccurs="0"/>
                <xsd:element ref="ns2:Readytoupload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bfc39-f924-4ab8-a714-80e96819f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Page_x0020_status" ma:index="22" nillable="true" ma:displayName="Page status" ma:default="Enter Choice #1" ma:internalName="Page_x0020_status">
      <xsd:simpleType>
        <xsd:restriction base="dms:Unknown">
          <xsd:enumeration value="Enter Choice #1"/>
          <xsd:enumeration value="Enter Choice #2"/>
          <xsd:enumeration value="Enter Choice #3"/>
        </xsd:restriction>
      </xsd:simpleType>
    </xsd:element>
    <xsd:element name="Addedby" ma:index="23" nillable="true" ma:displayName="Added by" ma:format="Dropdown" ma:list="UserInfo" ma:SharePointGroup="0" ma:internalName="Add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adytoupload" ma:index="24" nillable="true" ma:displayName="Ready to upload" ma:default="0" ma:format="Dropdown" ma:internalName="Readytoupload">
      <xsd:simpleType>
        <xsd:restriction base="dms:Boolean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1666d-84f8-4499-a0a7-a2c38ba56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e5de265-de1c-4fdb-990a-e1f4ad1fe3e5}" ma:internalName="TaxCatchAll" ma:showField="CatchAllData" ma:web="fec1666d-84f8-4499-a0a7-a2c38ba56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b6b569b-509a-467d-b105-d97728d3fc11" ContentTypeId="0x0101" PreviousValue="false"/>
</file>

<file path=customXml/itemProps1.xml><?xml version="1.0" encoding="utf-8"?>
<ds:datastoreItem xmlns:ds="http://schemas.openxmlformats.org/officeDocument/2006/customXml" ds:itemID="{01C4B55E-B218-453D-97F1-71C13E8BF539}">
  <ds:schemaRefs>
    <ds:schemaRef ds:uri="http://schemas.microsoft.com/office/2006/documentManagement/types"/>
    <ds:schemaRef ds:uri="f5e1d85a-dc02-4966-b067-a20ceee81679"/>
    <ds:schemaRef ds:uri="http://purl.org/dc/dcmitype/"/>
    <ds:schemaRef ds:uri="http://purl.org/dc/terms/"/>
    <ds:schemaRef ds:uri="http://www.w3.org/XML/1998/namespace"/>
    <ds:schemaRef ds:uri="ffd23d19-4237-4b9a-8f49-2b9ecdff7b58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9CD234-8DB7-41CF-89C0-6E03EDB5B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42AF0-232B-48C6-A15F-B7B3B8BEAA44}"/>
</file>

<file path=customXml/itemProps4.xml><?xml version="1.0" encoding="utf-8"?>
<ds:datastoreItem xmlns:ds="http://schemas.openxmlformats.org/officeDocument/2006/customXml" ds:itemID="{A64990CE-9BD6-4BC4-8642-AE4780022188}"/>
</file>

<file path=docMetadata/LabelInfo.xml><?xml version="1.0" encoding="utf-8"?>
<clbl:labelList xmlns:clbl="http://schemas.microsoft.com/office/2020/mipLabelMetadata">
  <clbl:label id="{b524f606-f77a-4aa2-8da2-fe70343b0cce}" enabled="0" method="" siteId="{b524f606-f77a-4aa2-8da2-fe70343b0cc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1639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Custom Design</vt:lpstr>
      <vt:lpstr>1_Slide 1</vt:lpstr>
      <vt:lpstr>4_Slide 1</vt:lpstr>
      <vt:lpstr>2_Slide 1</vt:lpstr>
      <vt:lpstr>5_Slide 1</vt:lpstr>
      <vt:lpstr>6_Slide 1</vt:lpstr>
      <vt:lpstr>3_Slide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Morrell</dc:creator>
  <cp:lastModifiedBy>Naomi Goude</cp:lastModifiedBy>
  <cp:revision>24</cp:revision>
  <dcterms:created xsi:type="dcterms:W3CDTF">2022-10-28T14:59:57Z</dcterms:created>
  <dcterms:modified xsi:type="dcterms:W3CDTF">2023-11-13T14:24:04Z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0x010100D90AB017BBE9D54B9E13812A3202D338</vt:lpwstr>
  </property>
</Properties>
</file>