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7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6" autoAdjust="0"/>
    <p:restoredTop sz="94660"/>
  </p:normalViewPr>
  <p:slideViewPr>
    <p:cSldViewPr snapToGrid="0">
      <p:cViewPr varScale="1">
        <p:scale>
          <a:sx n="89" d="100"/>
          <a:sy n="89" d="100"/>
        </p:scale>
        <p:origin x="10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BE73B-EE05-CAC4-5803-A60839D4CD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40F9E1F-A463-F682-D28A-B0FEC49862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9B5C8F-0B0E-2764-0411-523F03FF08C9}"/>
              </a:ext>
            </a:extLst>
          </p:cNvPr>
          <p:cNvSpPr>
            <a:spLocks noGrp="1"/>
          </p:cNvSpPr>
          <p:nvPr>
            <p:ph type="dt" sz="half" idx="10"/>
          </p:nvPr>
        </p:nvSpPr>
        <p:spPr/>
        <p:txBody>
          <a:bodyPr/>
          <a:lstStyle/>
          <a:p>
            <a:fld id="{58AFB263-F7DB-4004-8BD4-F66FA87C4C1C}" type="datetimeFigureOut">
              <a:rPr lang="en-GB" smtClean="0"/>
              <a:t>05/10/2023</a:t>
            </a:fld>
            <a:endParaRPr lang="en-GB"/>
          </a:p>
        </p:txBody>
      </p:sp>
      <p:sp>
        <p:nvSpPr>
          <p:cNvPr id="5" name="Footer Placeholder 4">
            <a:extLst>
              <a:ext uri="{FF2B5EF4-FFF2-40B4-BE49-F238E27FC236}">
                <a16:creationId xmlns:a16="http://schemas.microsoft.com/office/drawing/2014/main" id="{37649E70-14B8-21D6-39C3-33CDCD3CD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E4EEC0-7226-3B18-B00E-CD5DE8E08538}"/>
              </a:ext>
            </a:extLst>
          </p:cNvPr>
          <p:cNvSpPr>
            <a:spLocks noGrp="1"/>
          </p:cNvSpPr>
          <p:nvPr>
            <p:ph type="sldNum" sz="quarter" idx="12"/>
          </p:nvPr>
        </p:nvSpPr>
        <p:spPr/>
        <p:txBody>
          <a:bodyPr/>
          <a:lstStyle/>
          <a:p>
            <a:fld id="{4D9DEF1B-F98C-40D0-9E68-7E1FF4DD3F5F}" type="slidenum">
              <a:rPr lang="en-GB" smtClean="0"/>
              <a:t>‹#›</a:t>
            </a:fld>
            <a:endParaRPr lang="en-GB"/>
          </a:p>
        </p:txBody>
      </p:sp>
    </p:spTree>
    <p:extLst>
      <p:ext uri="{BB962C8B-B14F-4D97-AF65-F5344CB8AC3E}">
        <p14:creationId xmlns:p14="http://schemas.microsoft.com/office/powerpoint/2010/main" val="2800790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720CE-B81F-D87D-EC60-0FB25718332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DCE28B-DC60-45F5-97F3-22F5E25988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453003-60B1-A393-BAFF-BB8D5109BCF6}"/>
              </a:ext>
            </a:extLst>
          </p:cNvPr>
          <p:cNvSpPr>
            <a:spLocks noGrp="1"/>
          </p:cNvSpPr>
          <p:nvPr>
            <p:ph type="dt" sz="half" idx="10"/>
          </p:nvPr>
        </p:nvSpPr>
        <p:spPr/>
        <p:txBody>
          <a:bodyPr/>
          <a:lstStyle/>
          <a:p>
            <a:fld id="{58AFB263-F7DB-4004-8BD4-F66FA87C4C1C}" type="datetimeFigureOut">
              <a:rPr lang="en-GB" smtClean="0"/>
              <a:t>05/10/2023</a:t>
            </a:fld>
            <a:endParaRPr lang="en-GB"/>
          </a:p>
        </p:txBody>
      </p:sp>
      <p:sp>
        <p:nvSpPr>
          <p:cNvPr id="5" name="Footer Placeholder 4">
            <a:extLst>
              <a:ext uri="{FF2B5EF4-FFF2-40B4-BE49-F238E27FC236}">
                <a16:creationId xmlns:a16="http://schemas.microsoft.com/office/drawing/2014/main" id="{D03F0265-FF87-F92E-88A4-4D1069E65F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716206-A7A2-99F3-05E2-E00897F59D56}"/>
              </a:ext>
            </a:extLst>
          </p:cNvPr>
          <p:cNvSpPr>
            <a:spLocks noGrp="1"/>
          </p:cNvSpPr>
          <p:nvPr>
            <p:ph type="sldNum" sz="quarter" idx="12"/>
          </p:nvPr>
        </p:nvSpPr>
        <p:spPr/>
        <p:txBody>
          <a:bodyPr/>
          <a:lstStyle/>
          <a:p>
            <a:fld id="{4D9DEF1B-F98C-40D0-9E68-7E1FF4DD3F5F}" type="slidenum">
              <a:rPr lang="en-GB" smtClean="0"/>
              <a:t>‹#›</a:t>
            </a:fld>
            <a:endParaRPr lang="en-GB"/>
          </a:p>
        </p:txBody>
      </p:sp>
    </p:spTree>
    <p:extLst>
      <p:ext uri="{BB962C8B-B14F-4D97-AF65-F5344CB8AC3E}">
        <p14:creationId xmlns:p14="http://schemas.microsoft.com/office/powerpoint/2010/main" val="273419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DF105E-E290-6937-3C76-20039CC101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ACEDA2-1E8C-1C18-38A5-36DB68E931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C6D624-C7D6-625D-EE1E-5D7BA576FDC7}"/>
              </a:ext>
            </a:extLst>
          </p:cNvPr>
          <p:cNvSpPr>
            <a:spLocks noGrp="1"/>
          </p:cNvSpPr>
          <p:nvPr>
            <p:ph type="dt" sz="half" idx="10"/>
          </p:nvPr>
        </p:nvSpPr>
        <p:spPr/>
        <p:txBody>
          <a:bodyPr/>
          <a:lstStyle/>
          <a:p>
            <a:fld id="{58AFB263-F7DB-4004-8BD4-F66FA87C4C1C}" type="datetimeFigureOut">
              <a:rPr lang="en-GB" smtClean="0"/>
              <a:t>05/10/2023</a:t>
            </a:fld>
            <a:endParaRPr lang="en-GB"/>
          </a:p>
        </p:txBody>
      </p:sp>
      <p:sp>
        <p:nvSpPr>
          <p:cNvPr id="5" name="Footer Placeholder 4">
            <a:extLst>
              <a:ext uri="{FF2B5EF4-FFF2-40B4-BE49-F238E27FC236}">
                <a16:creationId xmlns:a16="http://schemas.microsoft.com/office/drawing/2014/main" id="{E109EE94-98A6-2789-6B57-FD35AC5330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2172A7-460B-CA3F-B834-8F225D19B4EA}"/>
              </a:ext>
            </a:extLst>
          </p:cNvPr>
          <p:cNvSpPr>
            <a:spLocks noGrp="1"/>
          </p:cNvSpPr>
          <p:nvPr>
            <p:ph type="sldNum" sz="quarter" idx="12"/>
          </p:nvPr>
        </p:nvSpPr>
        <p:spPr/>
        <p:txBody>
          <a:bodyPr/>
          <a:lstStyle/>
          <a:p>
            <a:fld id="{4D9DEF1B-F98C-40D0-9E68-7E1FF4DD3F5F}" type="slidenum">
              <a:rPr lang="en-GB" smtClean="0"/>
              <a:t>‹#›</a:t>
            </a:fld>
            <a:endParaRPr lang="en-GB"/>
          </a:p>
        </p:txBody>
      </p:sp>
    </p:spTree>
    <p:extLst>
      <p:ext uri="{BB962C8B-B14F-4D97-AF65-F5344CB8AC3E}">
        <p14:creationId xmlns:p14="http://schemas.microsoft.com/office/powerpoint/2010/main" val="2282970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9C34B-5005-7AAD-C0FE-ED192E95E7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D1CFBF-CD1B-9B9D-8342-578E0AC7B9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7518BE-BCB1-28F3-1953-A27802D16592}"/>
              </a:ext>
            </a:extLst>
          </p:cNvPr>
          <p:cNvSpPr>
            <a:spLocks noGrp="1"/>
          </p:cNvSpPr>
          <p:nvPr>
            <p:ph type="dt" sz="half" idx="10"/>
          </p:nvPr>
        </p:nvSpPr>
        <p:spPr/>
        <p:txBody>
          <a:bodyPr/>
          <a:lstStyle/>
          <a:p>
            <a:fld id="{58AFB263-F7DB-4004-8BD4-F66FA87C4C1C}" type="datetimeFigureOut">
              <a:rPr lang="en-GB" smtClean="0"/>
              <a:t>05/10/2023</a:t>
            </a:fld>
            <a:endParaRPr lang="en-GB"/>
          </a:p>
        </p:txBody>
      </p:sp>
      <p:sp>
        <p:nvSpPr>
          <p:cNvPr id="5" name="Footer Placeholder 4">
            <a:extLst>
              <a:ext uri="{FF2B5EF4-FFF2-40B4-BE49-F238E27FC236}">
                <a16:creationId xmlns:a16="http://schemas.microsoft.com/office/drawing/2014/main" id="{E5A7B1EB-9A5C-E7F6-5CEB-65764D1188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37FE9E-3016-0C9F-6BF0-4786796CC9F0}"/>
              </a:ext>
            </a:extLst>
          </p:cNvPr>
          <p:cNvSpPr>
            <a:spLocks noGrp="1"/>
          </p:cNvSpPr>
          <p:nvPr>
            <p:ph type="sldNum" sz="quarter" idx="12"/>
          </p:nvPr>
        </p:nvSpPr>
        <p:spPr/>
        <p:txBody>
          <a:bodyPr/>
          <a:lstStyle/>
          <a:p>
            <a:fld id="{4D9DEF1B-F98C-40D0-9E68-7E1FF4DD3F5F}" type="slidenum">
              <a:rPr lang="en-GB" smtClean="0"/>
              <a:t>‹#›</a:t>
            </a:fld>
            <a:endParaRPr lang="en-GB"/>
          </a:p>
        </p:txBody>
      </p:sp>
    </p:spTree>
    <p:extLst>
      <p:ext uri="{BB962C8B-B14F-4D97-AF65-F5344CB8AC3E}">
        <p14:creationId xmlns:p14="http://schemas.microsoft.com/office/powerpoint/2010/main" val="1499557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B7940-6EFB-9314-4876-3C4198F354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A2E414F-9A4F-613F-B22B-63635C7B10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143625-30A6-377B-7A9A-C2A3F6D2D3A4}"/>
              </a:ext>
            </a:extLst>
          </p:cNvPr>
          <p:cNvSpPr>
            <a:spLocks noGrp="1"/>
          </p:cNvSpPr>
          <p:nvPr>
            <p:ph type="dt" sz="half" idx="10"/>
          </p:nvPr>
        </p:nvSpPr>
        <p:spPr/>
        <p:txBody>
          <a:bodyPr/>
          <a:lstStyle/>
          <a:p>
            <a:fld id="{58AFB263-F7DB-4004-8BD4-F66FA87C4C1C}" type="datetimeFigureOut">
              <a:rPr lang="en-GB" smtClean="0"/>
              <a:t>05/10/2023</a:t>
            </a:fld>
            <a:endParaRPr lang="en-GB"/>
          </a:p>
        </p:txBody>
      </p:sp>
      <p:sp>
        <p:nvSpPr>
          <p:cNvPr id="5" name="Footer Placeholder 4">
            <a:extLst>
              <a:ext uri="{FF2B5EF4-FFF2-40B4-BE49-F238E27FC236}">
                <a16:creationId xmlns:a16="http://schemas.microsoft.com/office/drawing/2014/main" id="{7E95ACBD-AEA4-4F42-B800-7ACA1F8E72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17DA40-63AF-68BA-A21F-8EB46F68D35C}"/>
              </a:ext>
            </a:extLst>
          </p:cNvPr>
          <p:cNvSpPr>
            <a:spLocks noGrp="1"/>
          </p:cNvSpPr>
          <p:nvPr>
            <p:ph type="sldNum" sz="quarter" idx="12"/>
          </p:nvPr>
        </p:nvSpPr>
        <p:spPr/>
        <p:txBody>
          <a:bodyPr/>
          <a:lstStyle/>
          <a:p>
            <a:fld id="{4D9DEF1B-F98C-40D0-9E68-7E1FF4DD3F5F}" type="slidenum">
              <a:rPr lang="en-GB" smtClean="0"/>
              <a:t>‹#›</a:t>
            </a:fld>
            <a:endParaRPr lang="en-GB"/>
          </a:p>
        </p:txBody>
      </p:sp>
    </p:spTree>
    <p:extLst>
      <p:ext uri="{BB962C8B-B14F-4D97-AF65-F5344CB8AC3E}">
        <p14:creationId xmlns:p14="http://schemas.microsoft.com/office/powerpoint/2010/main" val="57357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C2ACA-8485-E9DC-1633-C6D98103BF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26D429-83D9-97A2-6734-FCDD28E19F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B1E70B-29E7-4E3E-209F-3F6F8DAE4A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5CD2D7C-A522-A64A-5726-C420BF502A43}"/>
              </a:ext>
            </a:extLst>
          </p:cNvPr>
          <p:cNvSpPr>
            <a:spLocks noGrp="1"/>
          </p:cNvSpPr>
          <p:nvPr>
            <p:ph type="dt" sz="half" idx="10"/>
          </p:nvPr>
        </p:nvSpPr>
        <p:spPr/>
        <p:txBody>
          <a:bodyPr/>
          <a:lstStyle/>
          <a:p>
            <a:fld id="{58AFB263-F7DB-4004-8BD4-F66FA87C4C1C}" type="datetimeFigureOut">
              <a:rPr lang="en-GB" smtClean="0"/>
              <a:t>05/10/2023</a:t>
            </a:fld>
            <a:endParaRPr lang="en-GB"/>
          </a:p>
        </p:txBody>
      </p:sp>
      <p:sp>
        <p:nvSpPr>
          <p:cNvPr id="6" name="Footer Placeholder 5">
            <a:extLst>
              <a:ext uri="{FF2B5EF4-FFF2-40B4-BE49-F238E27FC236}">
                <a16:creationId xmlns:a16="http://schemas.microsoft.com/office/drawing/2014/main" id="{3801B2A2-4256-710A-A67C-85D21FBABC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021B38-CFD2-B241-4B03-A5BA6B4B6889}"/>
              </a:ext>
            </a:extLst>
          </p:cNvPr>
          <p:cNvSpPr>
            <a:spLocks noGrp="1"/>
          </p:cNvSpPr>
          <p:nvPr>
            <p:ph type="sldNum" sz="quarter" idx="12"/>
          </p:nvPr>
        </p:nvSpPr>
        <p:spPr/>
        <p:txBody>
          <a:bodyPr/>
          <a:lstStyle/>
          <a:p>
            <a:fld id="{4D9DEF1B-F98C-40D0-9E68-7E1FF4DD3F5F}" type="slidenum">
              <a:rPr lang="en-GB" smtClean="0"/>
              <a:t>‹#›</a:t>
            </a:fld>
            <a:endParaRPr lang="en-GB"/>
          </a:p>
        </p:txBody>
      </p:sp>
    </p:spTree>
    <p:extLst>
      <p:ext uri="{BB962C8B-B14F-4D97-AF65-F5344CB8AC3E}">
        <p14:creationId xmlns:p14="http://schemas.microsoft.com/office/powerpoint/2010/main" val="540227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307A5-FA06-B23F-FCC3-D0C066787CC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8F6686-272A-6A04-84DB-649D3602C7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34FF8E-B5DA-9C36-45AA-9D1AFFA82F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29E0B5A-6E7C-8B5A-D0AA-43F21BE0B3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AE00E2-04F0-2766-DE22-6EFD99832A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B4FEAE2-212F-6E05-007A-CC1BEAD9011F}"/>
              </a:ext>
            </a:extLst>
          </p:cNvPr>
          <p:cNvSpPr>
            <a:spLocks noGrp="1"/>
          </p:cNvSpPr>
          <p:nvPr>
            <p:ph type="dt" sz="half" idx="10"/>
          </p:nvPr>
        </p:nvSpPr>
        <p:spPr/>
        <p:txBody>
          <a:bodyPr/>
          <a:lstStyle/>
          <a:p>
            <a:fld id="{58AFB263-F7DB-4004-8BD4-F66FA87C4C1C}" type="datetimeFigureOut">
              <a:rPr lang="en-GB" smtClean="0"/>
              <a:t>05/10/2023</a:t>
            </a:fld>
            <a:endParaRPr lang="en-GB"/>
          </a:p>
        </p:txBody>
      </p:sp>
      <p:sp>
        <p:nvSpPr>
          <p:cNvPr id="8" name="Footer Placeholder 7">
            <a:extLst>
              <a:ext uri="{FF2B5EF4-FFF2-40B4-BE49-F238E27FC236}">
                <a16:creationId xmlns:a16="http://schemas.microsoft.com/office/drawing/2014/main" id="{09782FC6-47B6-C5D6-728D-66A343EB62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B9D4530-464F-FD24-1B7E-637E89307BC5}"/>
              </a:ext>
            </a:extLst>
          </p:cNvPr>
          <p:cNvSpPr>
            <a:spLocks noGrp="1"/>
          </p:cNvSpPr>
          <p:nvPr>
            <p:ph type="sldNum" sz="quarter" idx="12"/>
          </p:nvPr>
        </p:nvSpPr>
        <p:spPr/>
        <p:txBody>
          <a:bodyPr/>
          <a:lstStyle/>
          <a:p>
            <a:fld id="{4D9DEF1B-F98C-40D0-9E68-7E1FF4DD3F5F}" type="slidenum">
              <a:rPr lang="en-GB" smtClean="0"/>
              <a:t>‹#›</a:t>
            </a:fld>
            <a:endParaRPr lang="en-GB"/>
          </a:p>
        </p:txBody>
      </p:sp>
    </p:spTree>
    <p:extLst>
      <p:ext uri="{BB962C8B-B14F-4D97-AF65-F5344CB8AC3E}">
        <p14:creationId xmlns:p14="http://schemas.microsoft.com/office/powerpoint/2010/main" val="456755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22CEC-F647-D93A-C246-804E02F431C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08C3AF5-E077-38CB-2C4F-6ABBBB49EFFE}"/>
              </a:ext>
            </a:extLst>
          </p:cNvPr>
          <p:cNvSpPr>
            <a:spLocks noGrp="1"/>
          </p:cNvSpPr>
          <p:nvPr>
            <p:ph type="dt" sz="half" idx="10"/>
          </p:nvPr>
        </p:nvSpPr>
        <p:spPr/>
        <p:txBody>
          <a:bodyPr/>
          <a:lstStyle/>
          <a:p>
            <a:fld id="{58AFB263-F7DB-4004-8BD4-F66FA87C4C1C}" type="datetimeFigureOut">
              <a:rPr lang="en-GB" smtClean="0"/>
              <a:t>05/10/2023</a:t>
            </a:fld>
            <a:endParaRPr lang="en-GB"/>
          </a:p>
        </p:txBody>
      </p:sp>
      <p:sp>
        <p:nvSpPr>
          <p:cNvPr id="4" name="Footer Placeholder 3">
            <a:extLst>
              <a:ext uri="{FF2B5EF4-FFF2-40B4-BE49-F238E27FC236}">
                <a16:creationId xmlns:a16="http://schemas.microsoft.com/office/drawing/2014/main" id="{534415B8-9908-31C2-E6DC-86B9F285D03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E1BCB7B-5064-7305-14CE-B58EFD91EA53}"/>
              </a:ext>
            </a:extLst>
          </p:cNvPr>
          <p:cNvSpPr>
            <a:spLocks noGrp="1"/>
          </p:cNvSpPr>
          <p:nvPr>
            <p:ph type="sldNum" sz="quarter" idx="12"/>
          </p:nvPr>
        </p:nvSpPr>
        <p:spPr/>
        <p:txBody>
          <a:bodyPr/>
          <a:lstStyle/>
          <a:p>
            <a:fld id="{4D9DEF1B-F98C-40D0-9E68-7E1FF4DD3F5F}" type="slidenum">
              <a:rPr lang="en-GB" smtClean="0"/>
              <a:t>‹#›</a:t>
            </a:fld>
            <a:endParaRPr lang="en-GB"/>
          </a:p>
        </p:txBody>
      </p:sp>
    </p:spTree>
    <p:extLst>
      <p:ext uri="{BB962C8B-B14F-4D97-AF65-F5344CB8AC3E}">
        <p14:creationId xmlns:p14="http://schemas.microsoft.com/office/powerpoint/2010/main" val="1612188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C10E80-A4F0-E195-5B24-A9EA148579CF}"/>
              </a:ext>
            </a:extLst>
          </p:cNvPr>
          <p:cNvSpPr>
            <a:spLocks noGrp="1"/>
          </p:cNvSpPr>
          <p:nvPr>
            <p:ph type="dt" sz="half" idx="10"/>
          </p:nvPr>
        </p:nvSpPr>
        <p:spPr/>
        <p:txBody>
          <a:bodyPr/>
          <a:lstStyle/>
          <a:p>
            <a:fld id="{58AFB263-F7DB-4004-8BD4-F66FA87C4C1C}" type="datetimeFigureOut">
              <a:rPr lang="en-GB" smtClean="0"/>
              <a:t>05/10/2023</a:t>
            </a:fld>
            <a:endParaRPr lang="en-GB"/>
          </a:p>
        </p:txBody>
      </p:sp>
      <p:sp>
        <p:nvSpPr>
          <p:cNvPr id="3" name="Footer Placeholder 2">
            <a:extLst>
              <a:ext uri="{FF2B5EF4-FFF2-40B4-BE49-F238E27FC236}">
                <a16:creationId xmlns:a16="http://schemas.microsoft.com/office/drawing/2014/main" id="{6B50BE57-4EEC-8EB4-9667-409C3468A94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021D4E6-E518-AEE4-6A08-266F154806A5}"/>
              </a:ext>
            </a:extLst>
          </p:cNvPr>
          <p:cNvSpPr>
            <a:spLocks noGrp="1"/>
          </p:cNvSpPr>
          <p:nvPr>
            <p:ph type="sldNum" sz="quarter" idx="12"/>
          </p:nvPr>
        </p:nvSpPr>
        <p:spPr/>
        <p:txBody>
          <a:bodyPr/>
          <a:lstStyle/>
          <a:p>
            <a:fld id="{4D9DEF1B-F98C-40D0-9E68-7E1FF4DD3F5F}" type="slidenum">
              <a:rPr lang="en-GB" smtClean="0"/>
              <a:t>‹#›</a:t>
            </a:fld>
            <a:endParaRPr lang="en-GB"/>
          </a:p>
        </p:txBody>
      </p:sp>
    </p:spTree>
    <p:extLst>
      <p:ext uri="{BB962C8B-B14F-4D97-AF65-F5344CB8AC3E}">
        <p14:creationId xmlns:p14="http://schemas.microsoft.com/office/powerpoint/2010/main" val="2246726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5BCFB-618E-4A54-7243-2D193056FF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9E0E19E-6D41-2725-6928-8652332D37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ED7BFD8-6D1D-E871-F25F-4E7AF68E4D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AF53DA-AC37-9445-BE90-7B62D8906C0F}"/>
              </a:ext>
            </a:extLst>
          </p:cNvPr>
          <p:cNvSpPr>
            <a:spLocks noGrp="1"/>
          </p:cNvSpPr>
          <p:nvPr>
            <p:ph type="dt" sz="half" idx="10"/>
          </p:nvPr>
        </p:nvSpPr>
        <p:spPr/>
        <p:txBody>
          <a:bodyPr/>
          <a:lstStyle/>
          <a:p>
            <a:fld id="{58AFB263-F7DB-4004-8BD4-F66FA87C4C1C}" type="datetimeFigureOut">
              <a:rPr lang="en-GB" smtClean="0"/>
              <a:t>05/10/2023</a:t>
            </a:fld>
            <a:endParaRPr lang="en-GB"/>
          </a:p>
        </p:txBody>
      </p:sp>
      <p:sp>
        <p:nvSpPr>
          <p:cNvPr id="6" name="Footer Placeholder 5">
            <a:extLst>
              <a:ext uri="{FF2B5EF4-FFF2-40B4-BE49-F238E27FC236}">
                <a16:creationId xmlns:a16="http://schemas.microsoft.com/office/drawing/2014/main" id="{E5290E7F-17E9-43C2-B3B5-6D11B8F947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5797EC-5784-B2A4-0255-65DD9C8C4F58}"/>
              </a:ext>
            </a:extLst>
          </p:cNvPr>
          <p:cNvSpPr>
            <a:spLocks noGrp="1"/>
          </p:cNvSpPr>
          <p:nvPr>
            <p:ph type="sldNum" sz="quarter" idx="12"/>
          </p:nvPr>
        </p:nvSpPr>
        <p:spPr/>
        <p:txBody>
          <a:bodyPr/>
          <a:lstStyle/>
          <a:p>
            <a:fld id="{4D9DEF1B-F98C-40D0-9E68-7E1FF4DD3F5F}" type="slidenum">
              <a:rPr lang="en-GB" smtClean="0"/>
              <a:t>‹#›</a:t>
            </a:fld>
            <a:endParaRPr lang="en-GB"/>
          </a:p>
        </p:txBody>
      </p:sp>
    </p:spTree>
    <p:extLst>
      <p:ext uri="{BB962C8B-B14F-4D97-AF65-F5344CB8AC3E}">
        <p14:creationId xmlns:p14="http://schemas.microsoft.com/office/powerpoint/2010/main" val="3492925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8189E-CDB0-4C8C-CAF3-797E01A000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1382E-F919-7771-2117-DFBF92D507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FB3069A-6C25-F703-7810-1DF616D73E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46945E-3C91-5801-9458-3B068157E280}"/>
              </a:ext>
            </a:extLst>
          </p:cNvPr>
          <p:cNvSpPr>
            <a:spLocks noGrp="1"/>
          </p:cNvSpPr>
          <p:nvPr>
            <p:ph type="dt" sz="half" idx="10"/>
          </p:nvPr>
        </p:nvSpPr>
        <p:spPr/>
        <p:txBody>
          <a:bodyPr/>
          <a:lstStyle/>
          <a:p>
            <a:fld id="{58AFB263-F7DB-4004-8BD4-F66FA87C4C1C}" type="datetimeFigureOut">
              <a:rPr lang="en-GB" smtClean="0"/>
              <a:t>05/10/2023</a:t>
            </a:fld>
            <a:endParaRPr lang="en-GB"/>
          </a:p>
        </p:txBody>
      </p:sp>
      <p:sp>
        <p:nvSpPr>
          <p:cNvPr id="6" name="Footer Placeholder 5">
            <a:extLst>
              <a:ext uri="{FF2B5EF4-FFF2-40B4-BE49-F238E27FC236}">
                <a16:creationId xmlns:a16="http://schemas.microsoft.com/office/drawing/2014/main" id="{55D3B7A7-DE1B-F626-76BD-69F2BC7A05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83EBF0-22F0-32E4-1512-3C93AA6A9308}"/>
              </a:ext>
            </a:extLst>
          </p:cNvPr>
          <p:cNvSpPr>
            <a:spLocks noGrp="1"/>
          </p:cNvSpPr>
          <p:nvPr>
            <p:ph type="sldNum" sz="quarter" idx="12"/>
          </p:nvPr>
        </p:nvSpPr>
        <p:spPr/>
        <p:txBody>
          <a:bodyPr/>
          <a:lstStyle/>
          <a:p>
            <a:fld id="{4D9DEF1B-F98C-40D0-9E68-7E1FF4DD3F5F}" type="slidenum">
              <a:rPr lang="en-GB" smtClean="0"/>
              <a:t>‹#›</a:t>
            </a:fld>
            <a:endParaRPr lang="en-GB"/>
          </a:p>
        </p:txBody>
      </p:sp>
    </p:spTree>
    <p:extLst>
      <p:ext uri="{BB962C8B-B14F-4D97-AF65-F5344CB8AC3E}">
        <p14:creationId xmlns:p14="http://schemas.microsoft.com/office/powerpoint/2010/main" val="2074575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88D677-43AA-4800-B809-81A3B92A65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B28B65-591D-3756-7A28-6E8C06E0B7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55553E-762B-4931-BD1D-2DC8AA8F89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FB263-F7DB-4004-8BD4-F66FA87C4C1C}" type="datetimeFigureOut">
              <a:rPr lang="en-GB" smtClean="0"/>
              <a:t>05/10/2023</a:t>
            </a:fld>
            <a:endParaRPr lang="en-GB"/>
          </a:p>
        </p:txBody>
      </p:sp>
      <p:sp>
        <p:nvSpPr>
          <p:cNvPr id="5" name="Footer Placeholder 4">
            <a:extLst>
              <a:ext uri="{FF2B5EF4-FFF2-40B4-BE49-F238E27FC236}">
                <a16:creationId xmlns:a16="http://schemas.microsoft.com/office/drawing/2014/main" id="{E7270059-9F4B-B6C0-FB2B-EEC95730AA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E8C172D-5186-F1FA-71FD-477FEF2A72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DEF1B-F98C-40D0-9E68-7E1FF4DD3F5F}" type="slidenum">
              <a:rPr lang="en-GB" smtClean="0"/>
              <a:t>‹#›</a:t>
            </a:fld>
            <a:endParaRPr lang="en-GB"/>
          </a:p>
        </p:txBody>
      </p:sp>
    </p:spTree>
    <p:extLst>
      <p:ext uri="{BB962C8B-B14F-4D97-AF65-F5344CB8AC3E}">
        <p14:creationId xmlns:p14="http://schemas.microsoft.com/office/powerpoint/2010/main" val="403177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BE579-32DC-F3EA-6512-3A3E8F9C69DD}"/>
              </a:ext>
            </a:extLst>
          </p:cNvPr>
          <p:cNvSpPr>
            <a:spLocks noGrp="1"/>
          </p:cNvSpPr>
          <p:nvPr>
            <p:ph type="title"/>
          </p:nvPr>
        </p:nvSpPr>
        <p:spPr>
          <a:xfrm>
            <a:off x="838200" y="0"/>
            <a:ext cx="10515600" cy="1325563"/>
          </a:xfrm>
        </p:spPr>
        <p:txBody>
          <a:bodyPr/>
          <a:lstStyle/>
          <a:p>
            <a:pPr algn="ctr"/>
            <a:r>
              <a:rPr lang="en-GB" sz="1000" dirty="0">
                <a:solidFill>
                  <a:schemeClr val="tx1">
                    <a:lumMod val="50000"/>
                    <a:lumOff val="50000"/>
                  </a:schemeClr>
                </a:solidFill>
                <a:latin typeface="+mn-lt"/>
              </a:rPr>
              <a:t>Usability Testing </a:t>
            </a:r>
            <a:br>
              <a:rPr lang="en-GB" dirty="0">
                <a:solidFill>
                  <a:schemeClr val="tx1">
                    <a:lumMod val="50000"/>
                    <a:lumOff val="50000"/>
                  </a:schemeClr>
                </a:solidFill>
                <a:latin typeface="+mn-lt"/>
              </a:rPr>
            </a:br>
            <a:r>
              <a:rPr lang="en-GB" sz="3200" dirty="0">
                <a:solidFill>
                  <a:schemeClr val="tx1">
                    <a:lumMod val="50000"/>
                    <a:lumOff val="50000"/>
                  </a:schemeClr>
                </a:solidFill>
                <a:latin typeface="+mn-lt"/>
              </a:rPr>
              <a:t>Summary of user pain points &amp; delights  </a:t>
            </a:r>
            <a:endParaRPr lang="en-GB" dirty="0">
              <a:solidFill>
                <a:schemeClr val="tx1">
                  <a:lumMod val="50000"/>
                  <a:lumOff val="50000"/>
                </a:schemeClr>
              </a:solidFill>
            </a:endParaRPr>
          </a:p>
        </p:txBody>
      </p:sp>
      <p:sp>
        <p:nvSpPr>
          <p:cNvPr id="4" name="Teardrop 3">
            <a:extLst>
              <a:ext uri="{FF2B5EF4-FFF2-40B4-BE49-F238E27FC236}">
                <a16:creationId xmlns:a16="http://schemas.microsoft.com/office/drawing/2014/main" id="{DCDE9F82-73EA-22B9-9055-71DB8854EF8D}"/>
              </a:ext>
            </a:extLst>
          </p:cNvPr>
          <p:cNvSpPr/>
          <p:nvPr/>
        </p:nvSpPr>
        <p:spPr>
          <a:xfrm flipH="1">
            <a:off x="826847" y="1441623"/>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ardrop 4">
            <a:extLst>
              <a:ext uri="{FF2B5EF4-FFF2-40B4-BE49-F238E27FC236}">
                <a16:creationId xmlns:a16="http://schemas.microsoft.com/office/drawing/2014/main" id="{DF87D89D-5762-2CBE-D91C-476EB6B436FA}"/>
              </a:ext>
            </a:extLst>
          </p:cNvPr>
          <p:cNvSpPr/>
          <p:nvPr/>
        </p:nvSpPr>
        <p:spPr>
          <a:xfrm flipH="1">
            <a:off x="826847" y="2035477"/>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ardrop 5">
            <a:extLst>
              <a:ext uri="{FF2B5EF4-FFF2-40B4-BE49-F238E27FC236}">
                <a16:creationId xmlns:a16="http://schemas.microsoft.com/office/drawing/2014/main" id="{403AE29B-D136-F790-5467-7AEA662C96CB}"/>
              </a:ext>
            </a:extLst>
          </p:cNvPr>
          <p:cNvSpPr/>
          <p:nvPr/>
        </p:nvSpPr>
        <p:spPr>
          <a:xfrm flipH="1">
            <a:off x="826847" y="4386247"/>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ardrop 6">
            <a:extLst>
              <a:ext uri="{FF2B5EF4-FFF2-40B4-BE49-F238E27FC236}">
                <a16:creationId xmlns:a16="http://schemas.microsoft.com/office/drawing/2014/main" id="{98B5B49B-EC86-DDBF-E8EE-B87E1111DE6A}"/>
              </a:ext>
            </a:extLst>
          </p:cNvPr>
          <p:cNvSpPr/>
          <p:nvPr/>
        </p:nvSpPr>
        <p:spPr>
          <a:xfrm flipH="1">
            <a:off x="826847" y="3794731"/>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ardrop 7">
            <a:extLst>
              <a:ext uri="{FF2B5EF4-FFF2-40B4-BE49-F238E27FC236}">
                <a16:creationId xmlns:a16="http://schemas.microsoft.com/office/drawing/2014/main" id="{57E26998-6501-9F8C-8EAE-66B3DD3E1951}"/>
              </a:ext>
            </a:extLst>
          </p:cNvPr>
          <p:cNvSpPr/>
          <p:nvPr/>
        </p:nvSpPr>
        <p:spPr>
          <a:xfrm flipH="1">
            <a:off x="826847" y="3203215"/>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ardrop 8">
            <a:extLst>
              <a:ext uri="{FF2B5EF4-FFF2-40B4-BE49-F238E27FC236}">
                <a16:creationId xmlns:a16="http://schemas.microsoft.com/office/drawing/2014/main" id="{AE33F7F6-85FD-5EF3-E9FF-EE4008B7BB93}"/>
              </a:ext>
            </a:extLst>
          </p:cNvPr>
          <p:cNvSpPr/>
          <p:nvPr/>
        </p:nvSpPr>
        <p:spPr>
          <a:xfrm flipH="1">
            <a:off x="826847" y="2618177"/>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ardrop 9">
            <a:extLst>
              <a:ext uri="{FF2B5EF4-FFF2-40B4-BE49-F238E27FC236}">
                <a16:creationId xmlns:a16="http://schemas.microsoft.com/office/drawing/2014/main" id="{8E170BDD-D510-C4EB-ED86-B218E644E2AE}"/>
              </a:ext>
            </a:extLst>
          </p:cNvPr>
          <p:cNvSpPr/>
          <p:nvPr/>
        </p:nvSpPr>
        <p:spPr>
          <a:xfrm flipH="1">
            <a:off x="826847" y="4977763"/>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ardrop 10">
            <a:extLst>
              <a:ext uri="{FF2B5EF4-FFF2-40B4-BE49-F238E27FC236}">
                <a16:creationId xmlns:a16="http://schemas.microsoft.com/office/drawing/2014/main" id="{80C5869A-3962-C554-37DC-461ABF0C9F77}"/>
              </a:ext>
            </a:extLst>
          </p:cNvPr>
          <p:cNvSpPr/>
          <p:nvPr/>
        </p:nvSpPr>
        <p:spPr>
          <a:xfrm flipH="1">
            <a:off x="6483064" y="1426601"/>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ardrop 11">
            <a:extLst>
              <a:ext uri="{FF2B5EF4-FFF2-40B4-BE49-F238E27FC236}">
                <a16:creationId xmlns:a16="http://schemas.microsoft.com/office/drawing/2014/main" id="{8A08F79B-FA42-DE99-38F6-FEB2227ABD5C}"/>
              </a:ext>
            </a:extLst>
          </p:cNvPr>
          <p:cNvSpPr/>
          <p:nvPr/>
        </p:nvSpPr>
        <p:spPr>
          <a:xfrm flipH="1">
            <a:off x="6483064" y="2020455"/>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ardrop 12">
            <a:extLst>
              <a:ext uri="{FF2B5EF4-FFF2-40B4-BE49-F238E27FC236}">
                <a16:creationId xmlns:a16="http://schemas.microsoft.com/office/drawing/2014/main" id="{60B455AC-21C9-8FBF-CE95-BFA122FFB1A5}"/>
              </a:ext>
            </a:extLst>
          </p:cNvPr>
          <p:cNvSpPr/>
          <p:nvPr/>
        </p:nvSpPr>
        <p:spPr>
          <a:xfrm flipH="1">
            <a:off x="6483064" y="4371225"/>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Teardrop 13">
            <a:extLst>
              <a:ext uri="{FF2B5EF4-FFF2-40B4-BE49-F238E27FC236}">
                <a16:creationId xmlns:a16="http://schemas.microsoft.com/office/drawing/2014/main" id="{41365968-E79C-2422-107D-EE1024281925}"/>
              </a:ext>
            </a:extLst>
          </p:cNvPr>
          <p:cNvSpPr/>
          <p:nvPr/>
        </p:nvSpPr>
        <p:spPr>
          <a:xfrm flipH="1">
            <a:off x="6483064" y="3779709"/>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ardrop 14">
            <a:extLst>
              <a:ext uri="{FF2B5EF4-FFF2-40B4-BE49-F238E27FC236}">
                <a16:creationId xmlns:a16="http://schemas.microsoft.com/office/drawing/2014/main" id="{E45923AC-F4A3-A7BF-09D8-6189DCADFB53}"/>
              </a:ext>
            </a:extLst>
          </p:cNvPr>
          <p:cNvSpPr/>
          <p:nvPr/>
        </p:nvSpPr>
        <p:spPr>
          <a:xfrm flipH="1">
            <a:off x="6483064" y="3188193"/>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Teardrop 15">
            <a:extLst>
              <a:ext uri="{FF2B5EF4-FFF2-40B4-BE49-F238E27FC236}">
                <a16:creationId xmlns:a16="http://schemas.microsoft.com/office/drawing/2014/main" id="{BBCEC858-84CA-3787-6A9C-1B4557BED717}"/>
              </a:ext>
            </a:extLst>
          </p:cNvPr>
          <p:cNvSpPr/>
          <p:nvPr/>
        </p:nvSpPr>
        <p:spPr>
          <a:xfrm flipH="1">
            <a:off x="6483064" y="2603155"/>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eardrop 16">
            <a:extLst>
              <a:ext uri="{FF2B5EF4-FFF2-40B4-BE49-F238E27FC236}">
                <a16:creationId xmlns:a16="http://schemas.microsoft.com/office/drawing/2014/main" id="{99BDA9FA-C2DA-D5BC-74DA-2E65E3D89DB8}"/>
              </a:ext>
            </a:extLst>
          </p:cNvPr>
          <p:cNvSpPr/>
          <p:nvPr/>
        </p:nvSpPr>
        <p:spPr>
          <a:xfrm flipH="1">
            <a:off x="6483064" y="4962741"/>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TextBox 18">
            <a:extLst>
              <a:ext uri="{FF2B5EF4-FFF2-40B4-BE49-F238E27FC236}">
                <a16:creationId xmlns:a16="http://schemas.microsoft.com/office/drawing/2014/main" id="{EF2650B6-A024-D687-2475-7D9E64A9CAA5}"/>
              </a:ext>
            </a:extLst>
          </p:cNvPr>
          <p:cNvSpPr txBox="1"/>
          <p:nvPr/>
        </p:nvSpPr>
        <p:spPr>
          <a:xfrm>
            <a:off x="1209271" y="4270365"/>
            <a:ext cx="4662182" cy="57720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Users found the DCJ transition flowed very well and generally followed their mental model. Users choosing either method to find their area found it easy to use. </a:t>
            </a:r>
          </a:p>
        </p:txBody>
      </p:sp>
      <p:sp>
        <p:nvSpPr>
          <p:cNvPr id="21" name="TextBox 20">
            <a:extLst>
              <a:ext uri="{FF2B5EF4-FFF2-40B4-BE49-F238E27FC236}">
                <a16:creationId xmlns:a16="http://schemas.microsoft.com/office/drawing/2014/main" id="{D5E52F31-DEE8-A732-CB93-324E1A05EF50}"/>
              </a:ext>
            </a:extLst>
          </p:cNvPr>
          <p:cNvSpPr txBox="1"/>
          <p:nvPr/>
        </p:nvSpPr>
        <p:spPr>
          <a:xfrm>
            <a:off x="1243668" y="1951672"/>
            <a:ext cx="4852332" cy="553998"/>
          </a:xfrm>
          <a:prstGeom prst="rect">
            <a:avLst/>
          </a:prstGeom>
          <a:noFill/>
        </p:spPr>
        <p:txBody>
          <a:bodyPr wrap="square">
            <a:spAutoFit/>
          </a:bodyPr>
          <a:lstStyle/>
          <a:p>
            <a:r>
              <a:rPr lang="en-GB" sz="1000" dirty="0"/>
              <a:t>Users liked having images and found them helpful in drawing their attention to what they were looking for. Most users were drawn to the categories that had images. </a:t>
            </a:r>
          </a:p>
        </p:txBody>
      </p:sp>
      <p:sp>
        <p:nvSpPr>
          <p:cNvPr id="3" name="TextBox 2">
            <a:extLst>
              <a:ext uri="{FF2B5EF4-FFF2-40B4-BE49-F238E27FC236}">
                <a16:creationId xmlns:a16="http://schemas.microsoft.com/office/drawing/2014/main" id="{7111CA86-8B15-9883-291E-C527952EFA15}"/>
              </a:ext>
            </a:extLst>
          </p:cNvPr>
          <p:cNvSpPr txBox="1"/>
          <p:nvPr/>
        </p:nvSpPr>
        <p:spPr>
          <a:xfrm>
            <a:off x="1224758" y="3716872"/>
            <a:ext cx="4852332" cy="400110"/>
          </a:xfrm>
          <a:prstGeom prst="rect">
            <a:avLst/>
          </a:prstGeom>
          <a:noFill/>
        </p:spPr>
        <p:txBody>
          <a:bodyPr wrap="square">
            <a:spAutoFit/>
          </a:bodyPr>
          <a:lstStyle/>
          <a:p>
            <a:r>
              <a:rPr lang="en-GB" sz="1000" dirty="0"/>
              <a:t>Users almost always read the information in the blue box and expect this to be key information while the red box is viewed as ‘important’ </a:t>
            </a:r>
          </a:p>
        </p:txBody>
      </p:sp>
      <p:sp>
        <p:nvSpPr>
          <p:cNvPr id="20" name="TextBox 19">
            <a:extLst>
              <a:ext uri="{FF2B5EF4-FFF2-40B4-BE49-F238E27FC236}">
                <a16:creationId xmlns:a16="http://schemas.microsoft.com/office/drawing/2014/main" id="{B15A753B-2FDE-C967-DE55-53D73DC19A12}"/>
              </a:ext>
            </a:extLst>
          </p:cNvPr>
          <p:cNvSpPr txBox="1"/>
          <p:nvPr/>
        </p:nvSpPr>
        <p:spPr>
          <a:xfrm>
            <a:off x="6938918" y="2508775"/>
            <a:ext cx="4871241" cy="844462"/>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Users scroll to explore the full body of text rather than using side navigation short cuts. Users find it most helpful when information is organised step by step, bullet pointed or numbered. </a:t>
            </a:r>
          </a:p>
          <a:p>
            <a:pPr>
              <a:lnSpc>
                <a:spcPct val="107000"/>
              </a:lnSpc>
              <a:spcAft>
                <a:spcPts val="800"/>
              </a:spcAft>
            </a:pPr>
            <a:endParaRPr lang="en-GB" sz="1000" dirty="0">
              <a:effectLst/>
              <a:ea typeface="Calibri" panose="020F0502020204030204" pitchFamily="34" charset="0"/>
              <a:cs typeface="Times New Roman" panose="02020603050405020304" pitchFamily="18" charset="0"/>
            </a:endParaRPr>
          </a:p>
        </p:txBody>
      </p:sp>
      <p:sp>
        <p:nvSpPr>
          <p:cNvPr id="25" name="TextBox 24">
            <a:extLst>
              <a:ext uri="{FF2B5EF4-FFF2-40B4-BE49-F238E27FC236}">
                <a16:creationId xmlns:a16="http://schemas.microsoft.com/office/drawing/2014/main" id="{996FD945-8C39-8FDF-12FD-7E671A0A7773}"/>
              </a:ext>
            </a:extLst>
          </p:cNvPr>
          <p:cNvSpPr txBox="1"/>
          <p:nvPr/>
        </p:nvSpPr>
        <p:spPr>
          <a:xfrm>
            <a:off x="1224758" y="3131779"/>
            <a:ext cx="4871242" cy="57720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Some users missed the pop up menu and clicked several times  - screen size and colour appear to be a factor, as well as users mental model (expect to open a new page) </a:t>
            </a:r>
          </a:p>
        </p:txBody>
      </p:sp>
      <p:sp>
        <p:nvSpPr>
          <p:cNvPr id="27" name="TextBox 26">
            <a:extLst>
              <a:ext uri="{FF2B5EF4-FFF2-40B4-BE49-F238E27FC236}">
                <a16:creationId xmlns:a16="http://schemas.microsoft.com/office/drawing/2014/main" id="{F1E81220-A256-D430-C16D-AB502154D467}"/>
              </a:ext>
            </a:extLst>
          </p:cNvPr>
          <p:cNvSpPr txBox="1"/>
          <p:nvPr/>
        </p:nvSpPr>
        <p:spPr>
          <a:xfrm>
            <a:off x="1190361" y="4917382"/>
            <a:ext cx="4871242" cy="57720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Some users didn’t understand why the information would continue to be different if District Councils no longer exist. Some users would prefer to put in their town or village. </a:t>
            </a:r>
          </a:p>
        </p:txBody>
      </p:sp>
      <p:sp>
        <p:nvSpPr>
          <p:cNvPr id="29" name="TextBox 28">
            <a:extLst>
              <a:ext uri="{FF2B5EF4-FFF2-40B4-BE49-F238E27FC236}">
                <a16:creationId xmlns:a16="http://schemas.microsoft.com/office/drawing/2014/main" id="{617EC84D-02B7-4B8A-0C12-D026C4B001AB}"/>
              </a:ext>
            </a:extLst>
          </p:cNvPr>
          <p:cNvSpPr txBox="1"/>
          <p:nvPr/>
        </p:nvSpPr>
        <p:spPr>
          <a:xfrm>
            <a:off x="6938918" y="4270365"/>
            <a:ext cx="4790855" cy="412549"/>
          </a:xfrm>
          <a:prstGeom prst="rect">
            <a:avLst/>
          </a:prstGeom>
          <a:noFill/>
        </p:spPr>
        <p:txBody>
          <a:bodyPr wrap="square">
            <a:spAutoFit/>
          </a:bodyPr>
          <a:lstStyle/>
          <a:p>
            <a:pPr>
              <a:lnSpc>
                <a:spcPct val="107000"/>
              </a:lnSpc>
              <a:spcAft>
                <a:spcPts val="800"/>
              </a:spcAft>
            </a:pPr>
            <a:r>
              <a:rPr lang="en-GB" sz="1000" dirty="0">
                <a:ea typeface="Calibri" panose="020F0502020204030204" pitchFamily="34" charset="0"/>
                <a:cs typeface="Times New Roman" panose="02020603050405020304" pitchFamily="18" charset="0"/>
              </a:rPr>
              <a:t>The majority of users are unlikely to check information for different districts and in a small number of cases found the ‘change area’ blue box got in the way. </a:t>
            </a:r>
            <a:r>
              <a:rPr lang="en-GB" sz="1000" dirty="0">
                <a:effectLst/>
                <a:ea typeface="Calibri" panose="020F0502020204030204" pitchFamily="34" charset="0"/>
                <a:cs typeface="Times New Roman" panose="02020603050405020304" pitchFamily="18" charset="0"/>
              </a:rPr>
              <a:t> </a:t>
            </a:r>
          </a:p>
        </p:txBody>
      </p:sp>
      <p:sp>
        <p:nvSpPr>
          <p:cNvPr id="31" name="TextBox 30">
            <a:extLst>
              <a:ext uri="{FF2B5EF4-FFF2-40B4-BE49-F238E27FC236}">
                <a16:creationId xmlns:a16="http://schemas.microsoft.com/office/drawing/2014/main" id="{77931D66-6C6D-D128-BFDC-1A3775BAE25A}"/>
              </a:ext>
            </a:extLst>
          </p:cNvPr>
          <p:cNvSpPr txBox="1"/>
          <p:nvPr/>
        </p:nvSpPr>
        <p:spPr>
          <a:xfrm>
            <a:off x="6938918" y="3716872"/>
            <a:ext cx="4871242" cy="41254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Users find it most helpful when emergency information within a larger body of text  is easy to pinpoint.</a:t>
            </a:r>
          </a:p>
        </p:txBody>
      </p:sp>
      <p:sp>
        <p:nvSpPr>
          <p:cNvPr id="33" name="TextBox 32">
            <a:extLst>
              <a:ext uri="{FF2B5EF4-FFF2-40B4-BE49-F238E27FC236}">
                <a16:creationId xmlns:a16="http://schemas.microsoft.com/office/drawing/2014/main" id="{08639381-C537-D00B-E806-1703989BF429}"/>
              </a:ext>
            </a:extLst>
          </p:cNvPr>
          <p:cNvSpPr txBox="1"/>
          <p:nvPr/>
        </p:nvSpPr>
        <p:spPr>
          <a:xfrm>
            <a:off x="1282703" y="1399714"/>
            <a:ext cx="4986310" cy="41254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Users </a:t>
            </a:r>
            <a:r>
              <a:rPr lang="en-GB" sz="1000" dirty="0">
                <a:ea typeface="Calibri" panose="020F0502020204030204" pitchFamily="34" charset="0"/>
                <a:cs typeface="Times New Roman" panose="02020603050405020304" pitchFamily="18" charset="0"/>
              </a:rPr>
              <a:t>f</a:t>
            </a:r>
            <a:r>
              <a:rPr lang="en-GB" sz="1000" dirty="0">
                <a:effectLst/>
                <a:ea typeface="Calibri" panose="020F0502020204030204" pitchFamily="34" charset="0"/>
                <a:cs typeface="Times New Roman" panose="02020603050405020304" pitchFamily="18" charset="0"/>
              </a:rPr>
              <a:t>ound the landing page clear and easy to us – Reduced content and minimal design easy to navigate.  CTA’s obvious. </a:t>
            </a:r>
          </a:p>
        </p:txBody>
      </p:sp>
      <p:sp>
        <p:nvSpPr>
          <p:cNvPr id="35" name="TextBox 34">
            <a:extLst>
              <a:ext uri="{FF2B5EF4-FFF2-40B4-BE49-F238E27FC236}">
                <a16:creationId xmlns:a16="http://schemas.microsoft.com/office/drawing/2014/main" id="{DF5D5CB0-CA7B-17C7-7F79-538A4B31EE47}"/>
              </a:ext>
            </a:extLst>
          </p:cNvPr>
          <p:cNvSpPr txBox="1"/>
          <p:nvPr/>
        </p:nvSpPr>
        <p:spPr>
          <a:xfrm>
            <a:off x="1243668" y="2573869"/>
            <a:ext cx="4728132" cy="41254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Some users miss the most direct route, instead choosing a category toward the top of the page and using side nav links thereafter. </a:t>
            </a:r>
          </a:p>
        </p:txBody>
      </p:sp>
      <p:sp>
        <p:nvSpPr>
          <p:cNvPr id="37" name="TextBox 36">
            <a:extLst>
              <a:ext uri="{FF2B5EF4-FFF2-40B4-BE49-F238E27FC236}">
                <a16:creationId xmlns:a16="http://schemas.microsoft.com/office/drawing/2014/main" id="{5CFECAA1-6EE1-0A70-78B1-507B0A16292E}"/>
              </a:ext>
            </a:extLst>
          </p:cNvPr>
          <p:cNvSpPr txBox="1"/>
          <p:nvPr/>
        </p:nvSpPr>
        <p:spPr>
          <a:xfrm>
            <a:off x="6938918" y="1397315"/>
            <a:ext cx="4790855" cy="41254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Some users didn’t notice they needed to select a specific address on DCJ area selection</a:t>
            </a:r>
          </a:p>
        </p:txBody>
      </p:sp>
      <p:sp>
        <p:nvSpPr>
          <p:cNvPr id="39" name="TextBox 38">
            <a:extLst>
              <a:ext uri="{FF2B5EF4-FFF2-40B4-BE49-F238E27FC236}">
                <a16:creationId xmlns:a16="http://schemas.microsoft.com/office/drawing/2014/main" id="{0D7D0DFD-4114-1425-7866-8D107E41D1F8}"/>
              </a:ext>
            </a:extLst>
          </p:cNvPr>
          <p:cNvSpPr txBox="1"/>
          <p:nvPr/>
        </p:nvSpPr>
        <p:spPr>
          <a:xfrm>
            <a:off x="6938918" y="4918433"/>
            <a:ext cx="4662182" cy="41254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Most users would access information via google or by searching on the site –would not look in this section. </a:t>
            </a:r>
          </a:p>
        </p:txBody>
      </p:sp>
      <p:sp>
        <p:nvSpPr>
          <p:cNvPr id="41" name="TextBox 40">
            <a:extLst>
              <a:ext uri="{FF2B5EF4-FFF2-40B4-BE49-F238E27FC236}">
                <a16:creationId xmlns:a16="http://schemas.microsoft.com/office/drawing/2014/main" id="{E2B73161-872D-9F0B-E876-307945902609}"/>
              </a:ext>
            </a:extLst>
          </p:cNvPr>
          <p:cNvSpPr txBox="1"/>
          <p:nvPr/>
        </p:nvSpPr>
        <p:spPr>
          <a:xfrm>
            <a:off x="6938919" y="3143885"/>
            <a:ext cx="4662182" cy="41254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Users </a:t>
            </a:r>
            <a:r>
              <a:rPr lang="en-GB" sz="1000" dirty="0">
                <a:ea typeface="Calibri" panose="020F0502020204030204" pitchFamily="34" charset="0"/>
                <a:cs typeface="Times New Roman" panose="02020603050405020304" pitchFamily="18" charset="0"/>
              </a:rPr>
              <a:t>are frustrated by additional step to access information within two of the district areas and find that this is not specific to the area/district.</a:t>
            </a:r>
            <a:endParaRPr lang="en-GB" sz="1000" dirty="0">
              <a:effectLst/>
              <a:ea typeface="Calibri" panose="020F0502020204030204" pitchFamily="34" charset="0"/>
              <a:cs typeface="Times New Roman" panose="02020603050405020304" pitchFamily="18" charset="0"/>
            </a:endParaRPr>
          </a:p>
        </p:txBody>
      </p:sp>
      <p:sp>
        <p:nvSpPr>
          <p:cNvPr id="43" name="TextBox 42">
            <a:extLst>
              <a:ext uri="{FF2B5EF4-FFF2-40B4-BE49-F238E27FC236}">
                <a16:creationId xmlns:a16="http://schemas.microsoft.com/office/drawing/2014/main" id="{9FA24782-2C7E-DC91-7826-ADE116A7CB2C}"/>
              </a:ext>
            </a:extLst>
          </p:cNvPr>
          <p:cNvSpPr txBox="1"/>
          <p:nvPr/>
        </p:nvSpPr>
        <p:spPr>
          <a:xfrm>
            <a:off x="6938918" y="2028959"/>
            <a:ext cx="4728132" cy="247888"/>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Users feel there may be low use cases whe</a:t>
            </a:r>
            <a:r>
              <a:rPr lang="en-GB" sz="1000" dirty="0">
                <a:ea typeface="Calibri" panose="020F0502020204030204" pitchFamily="34" charset="0"/>
                <a:cs typeface="Times New Roman" panose="02020603050405020304" pitchFamily="18" charset="0"/>
              </a:rPr>
              <a:t>n postcode or ‘area’ are unknown.  </a:t>
            </a:r>
            <a:endParaRPr lang="en-GB" sz="1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5237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BE579-32DC-F3EA-6512-3A3E8F9C69DD}"/>
              </a:ext>
            </a:extLst>
          </p:cNvPr>
          <p:cNvSpPr>
            <a:spLocks noGrp="1"/>
          </p:cNvSpPr>
          <p:nvPr>
            <p:ph type="title"/>
          </p:nvPr>
        </p:nvSpPr>
        <p:spPr>
          <a:xfrm>
            <a:off x="838200" y="0"/>
            <a:ext cx="10515600" cy="1325563"/>
          </a:xfrm>
        </p:spPr>
        <p:txBody>
          <a:bodyPr>
            <a:normAutofit/>
          </a:bodyPr>
          <a:lstStyle/>
          <a:p>
            <a:pPr algn="ctr"/>
            <a:r>
              <a:rPr lang="en-GB" sz="1000" dirty="0">
                <a:solidFill>
                  <a:schemeClr val="tx1">
                    <a:lumMod val="50000"/>
                    <a:lumOff val="50000"/>
                  </a:schemeClr>
                </a:solidFill>
                <a:latin typeface="+mn-lt"/>
              </a:rPr>
              <a:t>Usability Testing</a:t>
            </a:r>
            <a:br>
              <a:rPr lang="en-GB" sz="1000" dirty="0">
                <a:solidFill>
                  <a:schemeClr val="tx1">
                    <a:lumMod val="50000"/>
                    <a:lumOff val="50000"/>
                  </a:schemeClr>
                </a:solidFill>
                <a:latin typeface="+mn-lt"/>
              </a:rPr>
            </a:br>
            <a:r>
              <a:rPr lang="en-GB" sz="1000" dirty="0">
                <a:solidFill>
                  <a:schemeClr val="tx1">
                    <a:lumMod val="50000"/>
                    <a:lumOff val="50000"/>
                  </a:schemeClr>
                </a:solidFill>
                <a:latin typeface="+mn-lt"/>
              </a:rPr>
              <a:t> </a:t>
            </a:r>
            <a:br>
              <a:rPr lang="en-GB" dirty="0">
                <a:solidFill>
                  <a:schemeClr val="tx1">
                    <a:lumMod val="50000"/>
                    <a:lumOff val="50000"/>
                  </a:schemeClr>
                </a:solidFill>
                <a:latin typeface="+mn-lt"/>
              </a:rPr>
            </a:br>
            <a:r>
              <a:rPr lang="en-GB" sz="2800" dirty="0">
                <a:solidFill>
                  <a:schemeClr val="tx1">
                    <a:lumMod val="50000"/>
                    <a:lumOff val="50000"/>
                  </a:schemeClr>
                </a:solidFill>
                <a:latin typeface="+mn-lt"/>
              </a:rPr>
              <a:t>Summary of user pain points &amp; delights</a:t>
            </a:r>
            <a:br>
              <a:rPr lang="en-GB" sz="2800" dirty="0">
                <a:solidFill>
                  <a:schemeClr val="tx1">
                    <a:lumMod val="50000"/>
                    <a:lumOff val="50000"/>
                  </a:schemeClr>
                </a:solidFill>
                <a:latin typeface="+mn-lt"/>
              </a:rPr>
            </a:br>
            <a:r>
              <a:rPr lang="en-GB" sz="3000" dirty="0">
                <a:solidFill>
                  <a:schemeClr val="tx1">
                    <a:lumMod val="50000"/>
                    <a:lumOff val="50000"/>
                  </a:schemeClr>
                </a:solidFill>
                <a:latin typeface="+mn-lt"/>
              </a:rPr>
              <a:t>– Internal Users (Contact centre) </a:t>
            </a:r>
            <a:r>
              <a:rPr lang="en-GB" sz="3000" dirty="0">
                <a:solidFill>
                  <a:schemeClr val="tx1">
                    <a:lumMod val="50000"/>
                    <a:lumOff val="50000"/>
                  </a:schemeClr>
                </a:solidFill>
              </a:rPr>
              <a:t> </a:t>
            </a:r>
          </a:p>
        </p:txBody>
      </p:sp>
      <p:sp>
        <p:nvSpPr>
          <p:cNvPr id="4" name="Teardrop 3">
            <a:extLst>
              <a:ext uri="{FF2B5EF4-FFF2-40B4-BE49-F238E27FC236}">
                <a16:creationId xmlns:a16="http://schemas.microsoft.com/office/drawing/2014/main" id="{DCDE9F82-73EA-22B9-9055-71DB8854EF8D}"/>
              </a:ext>
            </a:extLst>
          </p:cNvPr>
          <p:cNvSpPr/>
          <p:nvPr/>
        </p:nvSpPr>
        <p:spPr>
          <a:xfrm flipH="1">
            <a:off x="826847" y="1441623"/>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ardrop 4">
            <a:extLst>
              <a:ext uri="{FF2B5EF4-FFF2-40B4-BE49-F238E27FC236}">
                <a16:creationId xmlns:a16="http://schemas.microsoft.com/office/drawing/2014/main" id="{DF87D89D-5762-2CBE-D91C-476EB6B436FA}"/>
              </a:ext>
            </a:extLst>
          </p:cNvPr>
          <p:cNvSpPr/>
          <p:nvPr/>
        </p:nvSpPr>
        <p:spPr>
          <a:xfrm flipH="1">
            <a:off x="826847" y="2035477"/>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ardrop 5">
            <a:extLst>
              <a:ext uri="{FF2B5EF4-FFF2-40B4-BE49-F238E27FC236}">
                <a16:creationId xmlns:a16="http://schemas.microsoft.com/office/drawing/2014/main" id="{403AE29B-D136-F790-5467-7AEA662C96CB}"/>
              </a:ext>
            </a:extLst>
          </p:cNvPr>
          <p:cNvSpPr/>
          <p:nvPr/>
        </p:nvSpPr>
        <p:spPr>
          <a:xfrm flipH="1">
            <a:off x="826847" y="4386247"/>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ardrop 6">
            <a:extLst>
              <a:ext uri="{FF2B5EF4-FFF2-40B4-BE49-F238E27FC236}">
                <a16:creationId xmlns:a16="http://schemas.microsoft.com/office/drawing/2014/main" id="{98B5B49B-EC86-DDBF-E8EE-B87E1111DE6A}"/>
              </a:ext>
            </a:extLst>
          </p:cNvPr>
          <p:cNvSpPr/>
          <p:nvPr/>
        </p:nvSpPr>
        <p:spPr>
          <a:xfrm flipH="1">
            <a:off x="826847" y="3794731"/>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ardrop 7">
            <a:extLst>
              <a:ext uri="{FF2B5EF4-FFF2-40B4-BE49-F238E27FC236}">
                <a16:creationId xmlns:a16="http://schemas.microsoft.com/office/drawing/2014/main" id="{57E26998-6501-9F8C-8EAE-66B3DD3E1951}"/>
              </a:ext>
            </a:extLst>
          </p:cNvPr>
          <p:cNvSpPr/>
          <p:nvPr/>
        </p:nvSpPr>
        <p:spPr>
          <a:xfrm flipH="1">
            <a:off x="826847" y="3203215"/>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ardrop 8">
            <a:extLst>
              <a:ext uri="{FF2B5EF4-FFF2-40B4-BE49-F238E27FC236}">
                <a16:creationId xmlns:a16="http://schemas.microsoft.com/office/drawing/2014/main" id="{AE33F7F6-85FD-5EF3-E9FF-EE4008B7BB93}"/>
              </a:ext>
            </a:extLst>
          </p:cNvPr>
          <p:cNvSpPr/>
          <p:nvPr/>
        </p:nvSpPr>
        <p:spPr>
          <a:xfrm flipH="1">
            <a:off x="826847" y="2618177"/>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ardrop 9">
            <a:extLst>
              <a:ext uri="{FF2B5EF4-FFF2-40B4-BE49-F238E27FC236}">
                <a16:creationId xmlns:a16="http://schemas.microsoft.com/office/drawing/2014/main" id="{8E170BDD-D510-C4EB-ED86-B218E644E2AE}"/>
              </a:ext>
            </a:extLst>
          </p:cNvPr>
          <p:cNvSpPr/>
          <p:nvPr/>
        </p:nvSpPr>
        <p:spPr>
          <a:xfrm flipH="1">
            <a:off x="826847" y="4977763"/>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ardrop 10">
            <a:extLst>
              <a:ext uri="{FF2B5EF4-FFF2-40B4-BE49-F238E27FC236}">
                <a16:creationId xmlns:a16="http://schemas.microsoft.com/office/drawing/2014/main" id="{80C5869A-3962-C554-37DC-461ABF0C9F77}"/>
              </a:ext>
            </a:extLst>
          </p:cNvPr>
          <p:cNvSpPr/>
          <p:nvPr/>
        </p:nvSpPr>
        <p:spPr>
          <a:xfrm flipH="1">
            <a:off x="6483064" y="1426601"/>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ardrop 11">
            <a:extLst>
              <a:ext uri="{FF2B5EF4-FFF2-40B4-BE49-F238E27FC236}">
                <a16:creationId xmlns:a16="http://schemas.microsoft.com/office/drawing/2014/main" id="{8A08F79B-FA42-DE99-38F6-FEB2227ABD5C}"/>
              </a:ext>
            </a:extLst>
          </p:cNvPr>
          <p:cNvSpPr/>
          <p:nvPr/>
        </p:nvSpPr>
        <p:spPr>
          <a:xfrm flipH="1">
            <a:off x="6483064" y="2020455"/>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Teardrop 13">
            <a:extLst>
              <a:ext uri="{FF2B5EF4-FFF2-40B4-BE49-F238E27FC236}">
                <a16:creationId xmlns:a16="http://schemas.microsoft.com/office/drawing/2014/main" id="{41365968-E79C-2422-107D-EE1024281925}"/>
              </a:ext>
            </a:extLst>
          </p:cNvPr>
          <p:cNvSpPr/>
          <p:nvPr/>
        </p:nvSpPr>
        <p:spPr>
          <a:xfrm flipH="1">
            <a:off x="6483064" y="3779709"/>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ardrop 14">
            <a:extLst>
              <a:ext uri="{FF2B5EF4-FFF2-40B4-BE49-F238E27FC236}">
                <a16:creationId xmlns:a16="http://schemas.microsoft.com/office/drawing/2014/main" id="{E45923AC-F4A3-A7BF-09D8-6189DCADFB53}"/>
              </a:ext>
            </a:extLst>
          </p:cNvPr>
          <p:cNvSpPr/>
          <p:nvPr/>
        </p:nvSpPr>
        <p:spPr>
          <a:xfrm flipH="1">
            <a:off x="6483064" y="3188193"/>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Teardrop 15">
            <a:extLst>
              <a:ext uri="{FF2B5EF4-FFF2-40B4-BE49-F238E27FC236}">
                <a16:creationId xmlns:a16="http://schemas.microsoft.com/office/drawing/2014/main" id="{BBCEC858-84CA-3787-6A9C-1B4557BED717}"/>
              </a:ext>
            </a:extLst>
          </p:cNvPr>
          <p:cNvSpPr/>
          <p:nvPr/>
        </p:nvSpPr>
        <p:spPr>
          <a:xfrm flipH="1">
            <a:off x="6483064" y="2603155"/>
            <a:ext cx="328127" cy="323934"/>
          </a:xfrm>
          <a:prstGeom prst="teardrop">
            <a:avLst/>
          </a:prstGeom>
          <a:solidFill>
            <a:srgbClr val="00A5AB"/>
          </a:solidFill>
          <a:ln>
            <a:solidFill>
              <a:srgbClr val="00A5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TextBox 18">
            <a:extLst>
              <a:ext uri="{FF2B5EF4-FFF2-40B4-BE49-F238E27FC236}">
                <a16:creationId xmlns:a16="http://schemas.microsoft.com/office/drawing/2014/main" id="{EF2650B6-A024-D687-2475-7D9E64A9CAA5}"/>
              </a:ext>
            </a:extLst>
          </p:cNvPr>
          <p:cNvSpPr txBox="1"/>
          <p:nvPr/>
        </p:nvSpPr>
        <p:spPr>
          <a:xfrm>
            <a:off x="1224758" y="4918432"/>
            <a:ext cx="4662182" cy="41254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Users are anxious about the transition, changing working methods and being able to support customers </a:t>
            </a:r>
          </a:p>
        </p:txBody>
      </p:sp>
      <p:sp>
        <p:nvSpPr>
          <p:cNvPr id="21" name="TextBox 20">
            <a:extLst>
              <a:ext uri="{FF2B5EF4-FFF2-40B4-BE49-F238E27FC236}">
                <a16:creationId xmlns:a16="http://schemas.microsoft.com/office/drawing/2014/main" id="{D5E52F31-DEE8-A732-CB93-324E1A05EF50}"/>
              </a:ext>
            </a:extLst>
          </p:cNvPr>
          <p:cNvSpPr txBox="1"/>
          <p:nvPr/>
        </p:nvSpPr>
        <p:spPr>
          <a:xfrm>
            <a:off x="1253123" y="2618177"/>
            <a:ext cx="4852332" cy="400110"/>
          </a:xfrm>
          <a:prstGeom prst="rect">
            <a:avLst/>
          </a:prstGeom>
          <a:noFill/>
        </p:spPr>
        <p:txBody>
          <a:bodyPr wrap="square">
            <a:spAutoFit/>
          </a:bodyPr>
          <a:lstStyle/>
          <a:p>
            <a:r>
              <a:rPr lang="en-GB" sz="1000" dirty="0"/>
              <a:t>Advisors rely heavily on Top Pages within advisor section to support customers positively and efficiently  </a:t>
            </a:r>
          </a:p>
        </p:txBody>
      </p:sp>
      <p:sp>
        <p:nvSpPr>
          <p:cNvPr id="3" name="TextBox 2">
            <a:extLst>
              <a:ext uri="{FF2B5EF4-FFF2-40B4-BE49-F238E27FC236}">
                <a16:creationId xmlns:a16="http://schemas.microsoft.com/office/drawing/2014/main" id="{7111CA86-8B15-9883-291E-C527952EFA15}"/>
              </a:ext>
            </a:extLst>
          </p:cNvPr>
          <p:cNvSpPr txBox="1"/>
          <p:nvPr/>
        </p:nvSpPr>
        <p:spPr>
          <a:xfrm>
            <a:off x="1234213" y="4360522"/>
            <a:ext cx="4852332" cy="553998"/>
          </a:xfrm>
          <a:prstGeom prst="rect">
            <a:avLst/>
          </a:prstGeom>
          <a:noFill/>
        </p:spPr>
        <p:txBody>
          <a:bodyPr wrap="square">
            <a:spAutoFit/>
          </a:bodyPr>
          <a:lstStyle/>
          <a:p>
            <a:r>
              <a:rPr lang="en-GB" sz="1000" dirty="0"/>
              <a:t>Users struggle to isolate information across vasty different content – key information lost in larger body of text. Normally reply on knowledge being county wide. </a:t>
            </a:r>
          </a:p>
        </p:txBody>
      </p:sp>
      <p:sp>
        <p:nvSpPr>
          <p:cNvPr id="20" name="TextBox 19">
            <a:extLst>
              <a:ext uri="{FF2B5EF4-FFF2-40B4-BE49-F238E27FC236}">
                <a16:creationId xmlns:a16="http://schemas.microsoft.com/office/drawing/2014/main" id="{B15A753B-2FDE-C967-DE55-53D73DC19A12}"/>
              </a:ext>
            </a:extLst>
          </p:cNvPr>
          <p:cNvSpPr txBox="1"/>
          <p:nvPr/>
        </p:nvSpPr>
        <p:spPr>
          <a:xfrm>
            <a:off x="6938918" y="2558847"/>
            <a:ext cx="4871241" cy="41254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Users scroll to explore the full body of text rather than using side navigation short cuts. </a:t>
            </a:r>
          </a:p>
        </p:txBody>
      </p:sp>
      <p:sp>
        <p:nvSpPr>
          <p:cNvPr id="25" name="TextBox 24">
            <a:extLst>
              <a:ext uri="{FF2B5EF4-FFF2-40B4-BE49-F238E27FC236}">
                <a16:creationId xmlns:a16="http://schemas.microsoft.com/office/drawing/2014/main" id="{996FD945-8C39-8FDF-12FD-7E671A0A7773}"/>
              </a:ext>
            </a:extLst>
          </p:cNvPr>
          <p:cNvSpPr txBox="1"/>
          <p:nvPr/>
        </p:nvSpPr>
        <p:spPr>
          <a:xfrm>
            <a:off x="1243668" y="3813037"/>
            <a:ext cx="4871242" cy="247888"/>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Change location follows mental model and easy to navigate </a:t>
            </a:r>
          </a:p>
        </p:txBody>
      </p:sp>
      <p:sp>
        <p:nvSpPr>
          <p:cNvPr id="31" name="TextBox 30">
            <a:extLst>
              <a:ext uri="{FF2B5EF4-FFF2-40B4-BE49-F238E27FC236}">
                <a16:creationId xmlns:a16="http://schemas.microsoft.com/office/drawing/2014/main" id="{77931D66-6C6D-D128-BFDC-1A3775BAE25A}"/>
              </a:ext>
            </a:extLst>
          </p:cNvPr>
          <p:cNvSpPr txBox="1"/>
          <p:nvPr/>
        </p:nvSpPr>
        <p:spPr>
          <a:xfrm>
            <a:off x="6938918" y="3140365"/>
            <a:ext cx="4871242" cy="41254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Users find it most helpful when emergency or priority information within a larger body of text  is easy to pinpoint.</a:t>
            </a:r>
          </a:p>
        </p:txBody>
      </p:sp>
      <p:sp>
        <p:nvSpPr>
          <p:cNvPr id="33" name="TextBox 32">
            <a:extLst>
              <a:ext uri="{FF2B5EF4-FFF2-40B4-BE49-F238E27FC236}">
                <a16:creationId xmlns:a16="http://schemas.microsoft.com/office/drawing/2014/main" id="{08639381-C537-D00B-E806-1703989BF429}"/>
              </a:ext>
            </a:extLst>
          </p:cNvPr>
          <p:cNvSpPr txBox="1"/>
          <p:nvPr/>
        </p:nvSpPr>
        <p:spPr>
          <a:xfrm>
            <a:off x="1282703" y="1399714"/>
            <a:ext cx="4986310" cy="412549"/>
          </a:xfrm>
          <a:prstGeom prst="rect">
            <a:avLst/>
          </a:prstGeom>
          <a:noFill/>
        </p:spPr>
        <p:txBody>
          <a:bodyPr wrap="square">
            <a:spAutoFit/>
          </a:bodyPr>
          <a:lstStyle/>
          <a:p>
            <a:pPr>
              <a:lnSpc>
                <a:spcPct val="107000"/>
              </a:lnSpc>
              <a:spcAft>
                <a:spcPts val="800"/>
              </a:spcAft>
            </a:pPr>
            <a:r>
              <a:rPr lang="en-GB" sz="1000" dirty="0">
                <a:ea typeface="Calibri" panose="020F0502020204030204" pitchFamily="34" charset="0"/>
                <a:cs typeface="Times New Roman" panose="02020603050405020304" pitchFamily="18" charset="0"/>
              </a:rPr>
              <a:t>U</a:t>
            </a:r>
            <a:r>
              <a:rPr lang="en-GB" sz="1000" dirty="0">
                <a:effectLst/>
                <a:ea typeface="Calibri" panose="020F0502020204030204" pitchFamily="34" charset="0"/>
                <a:cs typeface="Times New Roman" panose="02020603050405020304" pitchFamily="18" charset="0"/>
              </a:rPr>
              <a:t>sers missed the pop up menu and clicked several times  - screen size and colour appear to be a factor, as well as users mental model (expect to open a new page) </a:t>
            </a:r>
          </a:p>
        </p:txBody>
      </p:sp>
      <p:sp>
        <p:nvSpPr>
          <p:cNvPr id="35" name="TextBox 34">
            <a:extLst>
              <a:ext uri="{FF2B5EF4-FFF2-40B4-BE49-F238E27FC236}">
                <a16:creationId xmlns:a16="http://schemas.microsoft.com/office/drawing/2014/main" id="{DF5D5CB0-CA7B-17C7-7F79-538A4B31EE47}"/>
              </a:ext>
            </a:extLst>
          </p:cNvPr>
          <p:cNvSpPr txBox="1"/>
          <p:nvPr/>
        </p:nvSpPr>
        <p:spPr>
          <a:xfrm>
            <a:off x="1243668" y="3238185"/>
            <a:ext cx="4728132" cy="57720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Advisors reply on search </a:t>
            </a:r>
            <a:r>
              <a:rPr lang="en-GB" sz="1000" dirty="0">
                <a:ea typeface="Calibri" panose="020F0502020204030204" pitchFamily="34" charset="0"/>
                <a:cs typeface="Times New Roman" panose="02020603050405020304" pitchFamily="18" charset="0"/>
              </a:rPr>
              <a:t>f</a:t>
            </a:r>
            <a:r>
              <a:rPr lang="en-GB" sz="1000" dirty="0">
                <a:effectLst/>
                <a:ea typeface="Calibri" panose="020F0502020204030204" pitchFamily="34" charset="0"/>
                <a:cs typeface="Times New Roman" panose="02020603050405020304" pitchFamily="18" charset="0"/>
              </a:rPr>
              <a:t>unction for content outside ‘Top Pages’  -Search challenging for neurodiverse users  - struggle to refine search words.   Results not always 100% relevant. </a:t>
            </a:r>
          </a:p>
        </p:txBody>
      </p:sp>
      <p:sp>
        <p:nvSpPr>
          <p:cNvPr id="37" name="TextBox 36">
            <a:extLst>
              <a:ext uri="{FF2B5EF4-FFF2-40B4-BE49-F238E27FC236}">
                <a16:creationId xmlns:a16="http://schemas.microsoft.com/office/drawing/2014/main" id="{5CFECAA1-6EE1-0A70-78B1-507B0A16292E}"/>
              </a:ext>
            </a:extLst>
          </p:cNvPr>
          <p:cNvSpPr txBox="1"/>
          <p:nvPr/>
        </p:nvSpPr>
        <p:spPr>
          <a:xfrm>
            <a:off x="6938918" y="1397315"/>
            <a:ext cx="4790855" cy="247888"/>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If didn’t know district, use Royal Mail checker  </a:t>
            </a:r>
          </a:p>
        </p:txBody>
      </p:sp>
      <p:sp>
        <p:nvSpPr>
          <p:cNvPr id="39" name="TextBox 38">
            <a:extLst>
              <a:ext uri="{FF2B5EF4-FFF2-40B4-BE49-F238E27FC236}">
                <a16:creationId xmlns:a16="http://schemas.microsoft.com/office/drawing/2014/main" id="{0D7D0DFD-4114-1425-7866-8D107E41D1F8}"/>
              </a:ext>
            </a:extLst>
          </p:cNvPr>
          <p:cNvSpPr txBox="1"/>
          <p:nvPr/>
        </p:nvSpPr>
        <p:spPr>
          <a:xfrm>
            <a:off x="6971893" y="3741744"/>
            <a:ext cx="4662182" cy="412549"/>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Feedback section stays up and asks for more potentially further frustrating unhappy customer.  </a:t>
            </a:r>
          </a:p>
        </p:txBody>
      </p:sp>
      <p:sp>
        <p:nvSpPr>
          <p:cNvPr id="43" name="TextBox 42">
            <a:extLst>
              <a:ext uri="{FF2B5EF4-FFF2-40B4-BE49-F238E27FC236}">
                <a16:creationId xmlns:a16="http://schemas.microsoft.com/office/drawing/2014/main" id="{9FA24782-2C7E-DC91-7826-ADE116A7CB2C}"/>
              </a:ext>
            </a:extLst>
          </p:cNvPr>
          <p:cNvSpPr txBox="1"/>
          <p:nvPr/>
        </p:nvSpPr>
        <p:spPr>
          <a:xfrm>
            <a:off x="6938918" y="2028959"/>
            <a:ext cx="4728132" cy="247888"/>
          </a:xfrm>
          <a:prstGeom prst="rect">
            <a:avLst/>
          </a:prstGeom>
          <a:noFill/>
        </p:spPr>
        <p:txBody>
          <a:bodyPr wrap="square">
            <a:spAutoFit/>
          </a:bodyPr>
          <a:lstStyle/>
          <a:p>
            <a:pPr>
              <a:lnSpc>
                <a:spcPct val="107000"/>
              </a:lnSpc>
              <a:spcAft>
                <a:spcPts val="800"/>
              </a:spcAft>
            </a:pPr>
            <a:r>
              <a:rPr lang="en-GB" sz="1000" dirty="0">
                <a:effectLst/>
                <a:ea typeface="Calibri" panose="020F0502020204030204" pitchFamily="34" charset="0"/>
                <a:cs typeface="Times New Roman" panose="02020603050405020304" pitchFamily="18" charset="0"/>
              </a:rPr>
              <a:t>Users feel there may be low use cases whe</a:t>
            </a:r>
            <a:r>
              <a:rPr lang="en-GB" sz="1000" dirty="0">
                <a:ea typeface="Calibri" panose="020F0502020204030204" pitchFamily="34" charset="0"/>
                <a:cs typeface="Times New Roman" panose="02020603050405020304" pitchFamily="18" charset="0"/>
              </a:rPr>
              <a:t>n postcode or ‘area’ are unknown.  </a:t>
            </a:r>
            <a:endParaRPr lang="en-GB" sz="1000" dirty="0">
              <a:effectLst/>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06E922D6-3576-4A4A-64A3-7337AA16F329}"/>
              </a:ext>
            </a:extLst>
          </p:cNvPr>
          <p:cNvSpPr txBox="1"/>
          <p:nvPr/>
        </p:nvSpPr>
        <p:spPr>
          <a:xfrm>
            <a:off x="1253123" y="2069400"/>
            <a:ext cx="4689099" cy="247888"/>
          </a:xfrm>
          <a:prstGeom prst="rect">
            <a:avLst/>
          </a:prstGeom>
          <a:noFill/>
        </p:spPr>
        <p:txBody>
          <a:bodyPr wrap="square">
            <a:spAutoFit/>
          </a:bodyPr>
          <a:lstStyle/>
          <a:p>
            <a:pPr>
              <a:lnSpc>
                <a:spcPct val="107000"/>
              </a:lnSpc>
              <a:spcAft>
                <a:spcPts val="800"/>
              </a:spcAft>
            </a:pPr>
            <a:r>
              <a:rPr lang="en-GB" sz="1000" dirty="0">
                <a:ea typeface="Calibri" panose="020F0502020204030204" pitchFamily="34" charset="0"/>
                <a:cs typeface="Times New Roman" panose="02020603050405020304" pitchFamily="18" charset="0"/>
              </a:rPr>
              <a:t>Looked to the left side for a ‘Return to Section’ </a:t>
            </a:r>
            <a:endParaRPr lang="en-GB" sz="1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9104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7d396678-c698-4451-b9ab-bac3c3310917}" enabled="1" method="Privileged" siteId="{b524f606-f77a-4aa2-8da2-fe70343b0cce}" contentBits="0" removed="0"/>
</clbl:labelList>
</file>

<file path=docProps/app.xml><?xml version="1.0" encoding="utf-8"?>
<Properties xmlns="http://schemas.openxmlformats.org/officeDocument/2006/extended-properties" xmlns:vt="http://schemas.openxmlformats.org/officeDocument/2006/docPropsVTypes">
  <TotalTime>6</TotalTime>
  <Words>622</Words>
  <Application>Microsoft Office PowerPoint</Application>
  <PresentationFormat>Widescreen</PresentationFormat>
  <Paragraphs>28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Usability Testing  Summary of user pain points &amp; delights  </vt:lpstr>
      <vt:lpstr>Usability Testing   Summary of user pain points &amp; delights – Internal Users (Contact centre)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Usability Testing  Summary of user pain points &amp; delights  </dc:title>
  <dc:creator>Naomi Goude</dc:creator>
  <cp:lastModifiedBy>Naomi Goude</cp:lastModifiedBy>
  <cp:revision>1</cp:revision>
  <dcterms:created xsi:type="dcterms:W3CDTF">2023-10-05T15:22:53Z</dcterms:created>
  <dcterms:modified xsi:type="dcterms:W3CDTF">2023-10-05T15:29:13Z</dcterms:modified>
</cp:coreProperties>
</file>