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4" r:id="rId4"/>
    <p:sldId id="260" r:id="rId5"/>
    <p:sldId id="26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6" autoAdjust="0"/>
    <p:restoredTop sz="94660"/>
  </p:normalViewPr>
  <p:slideViewPr>
    <p:cSldViewPr snapToGrid="0">
      <p:cViewPr varScale="1">
        <p:scale>
          <a:sx n="89" d="100"/>
          <a:sy n="89" d="100"/>
        </p:scale>
        <p:origin x="10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D6C96D-1C27-EA46-C287-4B30952DA8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FF4CCB-1845-8B24-09B2-ACFFF55048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58E204-B322-4CC7-C797-741B14A7C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EF70C-E10B-4253-BD9F-132E7750A617}" type="datetimeFigureOut">
              <a:rPr lang="en-GB" smtClean="0"/>
              <a:t>06/10/2023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0F0834-A11A-B950-FA3C-A5D90606F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9C9FA6-BCAB-EC7F-1048-8D082EFA0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4F2DD-AAEB-44AC-8DE2-DAAFB3B32E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9812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9996A-E914-6034-F479-D86724D12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502BA0-3265-89CD-33AB-44B3E87BB3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0DB72C-6B86-6403-0501-3F679CA5A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EF70C-E10B-4253-BD9F-132E7750A617}" type="datetimeFigureOut">
              <a:rPr lang="en-GB" smtClean="0"/>
              <a:t>06/10/2023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137760-6EDA-89F6-E4FC-CC8A97DF5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F4E7AD-4EAD-F077-0339-6E77C3D7C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4F2DD-AAEB-44AC-8DE2-DAAFB3B32E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305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3CAB4AF-330D-3899-3EB7-C5B28CFAE6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612F39-888E-ADAC-158F-51F108D7E3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CAB428-AC6A-79BA-70C8-55F08C206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EF70C-E10B-4253-BD9F-132E7750A617}" type="datetimeFigureOut">
              <a:rPr lang="en-GB" smtClean="0"/>
              <a:t>06/10/2023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E0DF61-2639-CAFD-8E26-BC26A2A00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B558C0-9EFF-5F9F-9ED5-1DF76E227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4F2DD-AAEB-44AC-8DE2-DAAFB3B32E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8863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BFE83-B302-4219-BEE2-7B695B7E17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B0730-A538-4A3F-AC04-131D6D1A6C2B}" type="datetimeFigureOut">
              <a:rPr lang="en-GB" smtClean="0"/>
              <a:t>06/10/2023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18E7C3-5841-400A-8F60-AFDE7F2A6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7D51F5-0F0B-4C6E-8DE1-2368390C0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2DE4B-1B64-44EE-BC52-69FD88C11E5C}" type="slidenum">
              <a:rPr lang="en-GB" smtClean="0"/>
              <a:t>‹#›</a:t>
            </a:fld>
            <a:endParaRPr lang="en-GB"/>
          </a:p>
        </p:txBody>
      </p:sp>
      <p:pic>
        <p:nvPicPr>
          <p:cNvPr id="14" name="Picture 13" descr="Text&#10;&#10;Description automatically generated">
            <a:extLst>
              <a:ext uri="{FF2B5EF4-FFF2-40B4-BE49-F238E27FC236}">
                <a16:creationId xmlns:a16="http://schemas.microsoft.com/office/drawing/2014/main" id="{E02F9000-4924-452B-AB67-E9BAFE89D6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304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15526C6-02BB-453F-BCAE-C60794BD519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41619"/>
            <a:ext cx="12192000" cy="1016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889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9F039C-2AC4-1A87-3277-F4478E60A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20C460-89FC-8BA5-CB4F-8FF078BB18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20C6F8-E386-CFA3-A948-1B227CC047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EF70C-E10B-4253-BD9F-132E7750A617}" type="datetimeFigureOut">
              <a:rPr lang="en-GB" smtClean="0"/>
              <a:t>06/10/2023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6FBB0A-A9F2-0A69-90DA-B4DE3AD63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269AE5-62B5-EF8E-AFD8-0B7EB41BA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4F2DD-AAEB-44AC-8DE2-DAAFB3B32E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4333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4A73EA-C522-2110-6F4C-C770D4F83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BD1350-1E86-BD07-4126-5ABF5F4F9E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1105E8-9FDF-0C76-74EB-D40D90BBC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EF70C-E10B-4253-BD9F-132E7750A617}" type="datetimeFigureOut">
              <a:rPr lang="en-GB" smtClean="0"/>
              <a:t>06/10/2023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161F36-3EFE-5164-55BB-352ADC0BE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3B5ACF-10E1-3EA9-B422-4871122B3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4F2DD-AAEB-44AC-8DE2-DAAFB3B32E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351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60846-0EA2-92A0-6134-649E13F8D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84A375-BD00-FF93-2C70-07AD6FC18C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3ACF12-A59F-2BC7-F6E6-2A09C175FD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007238-27B7-0FED-44F8-BCC2D484C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EF70C-E10B-4253-BD9F-132E7750A617}" type="datetimeFigureOut">
              <a:rPr lang="en-GB" smtClean="0"/>
              <a:t>06/10/2023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CB7DCD-00BA-6BC1-EAAA-A5D9AAFEF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FCCFC4-3274-BAFE-6B69-E8051DBFC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4F2DD-AAEB-44AC-8DE2-DAAFB3B32E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2702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00D6A-7BDE-B7D3-4458-BC4D2F8F3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C97A8D-2E79-DA48-6BEA-59A533F788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2E3C94-36DC-2533-DDAB-3AF6FD738A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96596A-EE57-2D88-EE30-27AAC6850B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C48052A-4C85-67BA-C206-3BCBD5BBD8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2651AC-5256-0745-FF58-419B9155A8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EF70C-E10B-4253-BD9F-132E7750A617}" type="datetimeFigureOut">
              <a:rPr lang="en-GB" smtClean="0"/>
              <a:t>06/10/2023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ADC8934-E273-4645-A317-7349C34CF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8EADCAF-8FB1-0630-CC60-075DB2C36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4F2DD-AAEB-44AC-8DE2-DAAFB3B32E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7019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9EBC11-910D-AB41-3593-A228E264F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1C71D7-F5A4-01D9-FE8D-37A4416B5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EF70C-E10B-4253-BD9F-132E7750A617}" type="datetimeFigureOut">
              <a:rPr lang="en-GB" smtClean="0"/>
              <a:t>06/10/2023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2F4A1A-5758-78B7-4126-A98C9C840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8197A3-8505-C30D-BF2C-50627CAA4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4F2DD-AAEB-44AC-8DE2-DAAFB3B32E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6326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7F83BF-B260-2D20-E41B-4B5894500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EF70C-E10B-4253-BD9F-132E7750A617}" type="datetimeFigureOut">
              <a:rPr lang="en-GB" smtClean="0"/>
              <a:t>06/10/2023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8871928-A0D0-17B9-F438-968B46E85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1BE12D-394F-4569-7128-819457A26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4F2DD-AAEB-44AC-8DE2-DAAFB3B32E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3966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E520C-C736-351C-6D6F-DA0EECECA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4A9F01-8786-7C09-DF46-5327B8A1CE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EE899A-FB19-1386-B548-20467374E7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2FB41A-DE82-FE9F-E8D6-9248841E1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EF70C-E10B-4253-BD9F-132E7750A617}" type="datetimeFigureOut">
              <a:rPr lang="en-GB" smtClean="0"/>
              <a:t>06/10/2023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EDA3C9-377D-337A-9E5F-9518D7D75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EED5B9-EE81-BECF-5FDE-F6061BC67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4F2DD-AAEB-44AC-8DE2-DAAFB3B32E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7831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8917BF-C2B0-B1CE-FA7F-F83037EED1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E886F4-1474-CE17-22DB-A8BFDE77B6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016285-3CC5-F795-5AE5-7FD3FA7BFC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F2763E-2C3B-8C07-188B-9AB608630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EF70C-E10B-4253-BD9F-132E7750A617}" type="datetimeFigureOut">
              <a:rPr lang="en-GB" smtClean="0"/>
              <a:t>06/10/2023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469BC7-8C00-4BFF-9926-894B67A17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B5357A-62E2-83FB-6BAA-A58375ECB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4F2DD-AAEB-44AC-8DE2-DAAFB3B32E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962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8BFBDE-9B66-EF1A-C134-90061E3E3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CE7749-52FA-FC3F-9AC9-007AEEEBB5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42F12B-03BE-54C7-E1EE-63A8B8A18C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6EF70C-E10B-4253-BD9F-132E7750A617}" type="datetimeFigureOut">
              <a:rPr lang="en-GB" smtClean="0"/>
              <a:t>06/10/2023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E2A56D-F6C4-5CDA-D7A1-013B4281A6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BB1737-BB46-86B3-F35A-6E8D971113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A4F2DD-AAEB-44AC-8DE2-DAAFB3B32E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8994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microsoft.com/office/2007/relationships/hdphoto" Target="../media/hdphoto1.wdp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miro.com/app/board/uXjVP7pouMY=/?moveToWidget=3458764545610446229&amp;cot=14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miro.com/app/board/uXjVP7pouMY=/?moveToWidget=3458764545784111361&amp;cot=14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60B9EE3E-9DEB-47A4-9C93-59CFCE96378C}"/>
              </a:ext>
            </a:extLst>
          </p:cNvPr>
          <p:cNvSpPr txBox="1">
            <a:spLocks/>
          </p:cNvSpPr>
          <p:nvPr/>
        </p:nvSpPr>
        <p:spPr>
          <a:xfrm>
            <a:off x="1149840" y="3709358"/>
            <a:ext cx="9707592" cy="43189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161220"/>
                </a:solidFill>
              </a:rPr>
              <a:t>User Research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CB3C37-581C-4FBA-9DE8-FDB16658D084}"/>
              </a:ext>
            </a:extLst>
          </p:cNvPr>
          <p:cNvSpPr txBox="1">
            <a:spLocks/>
          </p:cNvSpPr>
          <p:nvPr/>
        </p:nvSpPr>
        <p:spPr>
          <a:xfrm>
            <a:off x="1149840" y="4270923"/>
            <a:ext cx="9707592" cy="659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0" dirty="0">
                <a:solidFill>
                  <a:srgbClr val="52525A"/>
                </a:solidFill>
              </a:rPr>
              <a:t>Summary Usability Testing – LGR – Round Three – Homepage to Local Offer and Adult SC on desktop 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0AC57DB-8470-07DC-7FB8-29449394A2A2}"/>
              </a:ext>
            </a:extLst>
          </p:cNvPr>
          <p:cNvSpPr txBox="1"/>
          <p:nvPr/>
        </p:nvSpPr>
        <p:spPr>
          <a:xfrm>
            <a:off x="1149840" y="4930019"/>
            <a:ext cx="199285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>
                <a:solidFill>
                  <a:schemeClr val="bg1">
                    <a:lumMod val="65000"/>
                  </a:schemeClr>
                </a:solidFill>
              </a:rPr>
              <a:t>User Researcher: Naomi Goude </a:t>
            </a:r>
          </a:p>
          <a:p>
            <a:r>
              <a:rPr lang="en-GB" sz="1000" dirty="0">
                <a:solidFill>
                  <a:schemeClr val="bg1">
                    <a:lumMod val="65000"/>
                  </a:schemeClr>
                </a:solidFill>
              </a:rPr>
              <a:t>User Testing: Dec 2022 </a:t>
            </a:r>
          </a:p>
          <a:p>
            <a:r>
              <a:rPr lang="en-GB" sz="1000" dirty="0">
                <a:solidFill>
                  <a:schemeClr val="bg1">
                    <a:lumMod val="65000"/>
                  </a:schemeClr>
                </a:solidFill>
              </a:rPr>
              <a:t>Version: 1.0</a:t>
            </a:r>
          </a:p>
        </p:txBody>
      </p:sp>
    </p:spTree>
    <p:extLst>
      <p:ext uri="{BB962C8B-B14F-4D97-AF65-F5344CB8AC3E}">
        <p14:creationId xmlns:p14="http://schemas.microsoft.com/office/powerpoint/2010/main" val="2125725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BE579-32DC-F3EA-6512-3A3E8F9C69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GB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Usability Testing </a:t>
            </a:r>
            <a:b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</a:br>
            <a:r>
              <a:rPr lang="en-GB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Goals  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0A9688D-0386-657C-0DF2-EFA432FECC93}"/>
              </a:ext>
            </a:extLst>
          </p:cNvPr>
          <p:cNvSpPr/>
          <p:nvPr/>
        </p:nvSpPr>
        <p:spPr>
          <a:xfrm>
            <a:off x="4222812" y="2984048"/>
            <a:ext cx="3746376" cy="29817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43B58BD-9101-1513-8ADE-EAA05C4602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4342" y="2984048"/>
            <a:ext cx="3755461" cy="300229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0F7619A-338B-A28F-66D6-7D20A38131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197" y="2984048"/>
            <a:ext cx="3755461" cy="298174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90F8AE45-305A-DD06-D9B5-FC581BF07390}"/>
              </a:ext>
            </a:extLst>
          </p:cNvPr>
          <p:cNvSpPr txBox="1"/>
          <p:nvPr/>
        </p:nvSpPr>
        <p:spPr>
          <a:xfrm>
            <a:off x="421629" y="3047712"/>
            <a:ext cx="3376598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00A5AB"/>
                </a:solidFill>
              </a:rPr>
              <a:t>What?</a:t>
            </a:r>
          </a:p>
          <a:p>
            <a:pPr algn="ctr"/>
            <a:endParaRPr lang="en-GB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third round of testing included the Homepage, Local Offer, adult social care and a search.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third iteration of the Dynamic Content Journey also checked with users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Test the journey to get information SEND School transport, and support for parents/carers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Test the journey to find information on equipment to support at home.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Test the journey to search for alternative section from section page </a:t>
            </a:r>
            <a:r>
              <a:rPr lang="en-GB" sz="1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inc</a:t>
            </a:r>
            <a:r>
              <a:rPr lang="en-GB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DCJ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EF13FB4-A794-4D69-07F4-EC7215C77D27}"/>
              </a:ext>
            </a:extLst>
          </p:cNvPr>
          <p:cNvSpPr txBox="1"/>
          <p:nvPr/>
        </p:nvSpPr>
        <p:spPr>
          <a:xfrm>
            <a:off x="4312986" y="3047712"/>
            <a:ext cx="3376598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00A5AB"/>
                </a:solidFill>
              </a:rPr>
              <a:t>How?</a:t>
            </a:r>
          </a:p>
          <a:p>
            <a:pPr algn="ctr"/>
            <a:endParaRPr lang="en-GB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Moderated usability testing was conducted and recorded via video call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Sessions lasted for 45- 60 minutes and included a brief interview and 3 practical journey tasks.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Tasks included mid site search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Participants gave written consent in advance for their data to be used as part of the study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1A25221-8EDC-4803-EE54-477BD0705809}"/>
              </a:ext>
            </a:extLst>
          </p:cNvPr>
          <p:cNvSpPr txBox="1"/>
          <p:nvPr/>
        </p:nvSpPr>
        <p:spPr>
          <a:xfrm>
            <a:off x="8393773" y="3047712"/>
            <a:ext cx="337659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00A5AB"/>
                </a:solidFill>
              </a:rPr>
              <a:t>Who?</a:t>
            </a:r>
          </a:p>
          <a:p>
            <a:pPr algn="ctr"/>
            <a:endParaRPr lang="en-GB" dirty="0">
              <a:solidFill>
                <a:srgbClr val="00A5AB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Usability testing was conducted with 5  residents from the 4 districts within Somerset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Participants were recruited via the local offer parent/carer forum, YP champions and digital volunteers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Participants included a wide demographic and digital confidence level.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Two users use enlarged screen size/screen reader </a:t>
            </a:r>
          </a:p>
          <a:p>
            <a:endParaRPr lang="en-GB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en-GB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C3FA363-5D94-E14A-CFCC-116F29319E66}"/>
              </a:ext>
            </a:extLst>
          </p:cNvPr>
          <p:cNvSpPr txBox="1"/>
          <p:nvPr/>
        </p:nvSpPr>
        <p:spPr>
          <a:xfrm>
            <a:off x="3048000" y="2496965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Approach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72C0C38-E7CC-310F-E417-D3BC446661AF}"/>
              </a:ext>
            </a:extLst>
          </p:cNvPr>
          <p:cNvSpPr txBox="1"/>
          <p:nvPr/>
        </p:nvSpPr>
        <p:spPr>
          <a:xfrm>
            <a:off x="527948" y="1009375"/>
            <a:ext cx="1094667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000" dirty="0">
                <a:solidFill>
                  <a:srgbClr val="00A5AB"/>
                </a:solidFill>
              </a:rPr>
              <a:t>The objective was to test the build of the new website for the Unitary Authority. To make sure we build a service that users would be happy to use, find key information and complete tasks within each of the different service areas.  </a:t>
            </a:r>
          </a:p>
        </p:txBody>
      </p:sp>
      <p:sp>
        <p:nvSpPr>
          <p:cNvPr id="11" name="Teardrop 10">
            <a:extLst>
              <a:ext uri="{FF2B5EF4-FFF2-40B4-BE49-F238E27FC236}">
                <a16:creationId xmlns:a16="http://schemas.microsoft.com/office/drawing/2014/main" id="{E0F3F699-993E-65A5-F683-4E5C4325A6C4}"/>
              </a:ext>
            </a:extLst>
          </p:cNvPr>
          <p:cNvSpPr/>
          <p:nvPr/>
        </p:nvSpPr>
        <p:spPr>
          <a:xfrm flipH="1">
            <a:off x="1063469" y="1632597"/>
            <a:ext cx="338611" cy="334284"/>
          </a:xfrm>
          <a:prstGeom prst="teardrop">
            <a:avLst/>
          </a:prstGeom>
          <a:solidFill>
            <a:srgbClr val="00A5AB"/>
          </a:solidFill>
          <a:ln>
            <a:solidFill>
              <a:srgbClr val="00A5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</a:t>
            </a:r>
          </a:p>
        </p:txBody>
      </p:sp>
      <p:sp>
        <p:nvSpPr>
          <p:cNvPr id="12" name="Teardrop 11">
            <a:extLst>
              <a:ext uri="{FF2B5EF4-FFF2-40B4-BE49-F238E27FC236}">
                <a16:creationId xmlns:a16="http://schemas.microsoft.com/office/drawing/2014/main" id="{FB819C28-16DE-702C-FA15-4533A9CE9277}"/>
              </a:ext>
            </a:extLst>
          </p:cNvPr>
          <p:cNvSpPr/>
          <p:nvPr/>
        </p:nvSpPr>
        <p:spPr>
          <a:xfrm flipH="1">
            <a:off x="8707805" y="1650138"/>
            <a:ext cx="338611" cy="334284"/>
          </a:xfrm>
          <a:prstGeom prst="teardrop">
            <a:avLst/>
          </a:prstGeom>
          <a:solidFill>
            <a:srgbClr val="00A5AB"/>
          </a:solidFill>
          <a:ln>
            <a:solidFill>
              <a:srgbClr val="00A5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3</a:t>
            </a:r>
          </a:p>
        </p:txBody>
      </p:sp>
      <p:sp>
        <p:nvSpPr>
          <p:cNvPr id="13" name="Teardrop 12">
            <a:extLst>
              <a:ext uri="{FF2B5EF4-FFF2-40B4-BE49-F238E27FC236}">
                <a16:creationId xmlns:a16="http://schemas.microsoft.com/office/drawing/2014/main" id="{6AFF680C-BF0D-E194-A8F1-ADCFED1584B9}"/>
              </a:ext>
            </a:extLst>
          </p:cNvPr>
          <p:cNvSpPr/>
          <p:nvPr/>
        </p:nvSpPr>
        <p:spPr>
          <a:xfrm flipH="1">
            <a:off x="4701399" y="1631404"/>
            <a:ext cx="338611" cy="334284"/>
          </a:xfrm>
          <a:prstGeom prst="teardrop">
            <a:avLst/>
          </a:prstGeom>
          <a:solidFill>
            <a:srgbClr val="00A5AB"/>
          </a:solidFill>
          <a:ln>
            <a:solidFill>
              <a:srgbClr val="00A5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2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49F8C49-7A41-E06B-2089-26EF88A89E79}"/>
              </a:ext>
            </a:extLst>
          </p:cNvPr>
          <p:cNvSpPr txBox="1"/>
          <p:nvPr/>
        </p:nvSpPr>
        <p:spPr>
          <a:xfrm>
            <a:off x="5172512" y="1613393"/>
            <a:ext cx="210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Uncover opportunities to improve 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0AAE81B-C946-7291-4B01-315589CA980B}"/>
              </a:ext>
            </a:extLst>
          </p:cNvPr>
          <p:cNvSpPr txBox="1"/>
          <p:nvPr/>
        </p:nvSpPr>
        <p:spPr>
          <a:xfrm>
            <a:off x="1507919" y="1613393"/>
            <a:ext cx="192325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Test the user journey on the new unitary authority website to identify problems.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C624033-F33C-32B3-0514-CFE4CCB8A3B6}"/>
              </a:ext>
            </a:extLst>
          </p:cNvPr>
          <p:cNvSpPr txBox="1"/>
          <p:nvPr/>
        </p:nvSpPr>
        <p:spPr>
          <a:xfrm>
            <a:off x="9144000" y="1613393"/>
            <a:ext cx="20499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Learn about the target user’s behaviour and preferences </a:t>
            </a:r>
          </a:p>
        </p:txBody>
      </p:sp>
    </p:spTree>
    <p:extLst>
      <p:ext uri="{BB962C8B-B14F-4D97-AF65-F5344CB8AC3E}">
        <p14:creationId xmlns:p14="http://schemas.microsoft.com/office/powerpoint/2010/main" val="316980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E4D766A-4D2B-F0DC-B875-1EB571A341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7744" y="0"/>
            <a:ext cx="10516511" cy="132294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B1C2E76-4D80-D1CF-1FF6-6374C357A8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81881" y="2143947"/>
            <a:ext cx="3706689" cy="97544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4506D78-2349-3171-3F73-C222245542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81881" y="3225571"/>
            <a:ext cx="3706689" cy="97544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157DF27-AA90-A14D-A857-6714A39D11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81881" y="4355237"/>
            <a:ext cx="3706689" cy="975445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F0E3A1F1-4C41-6C6D-2FCB-77ACEE48DCAD}"/>
              </a:ext>
            </a:extLst>
          </p:cNvPr>
          <p:cNvSpPr/>
          <p:nvPr/>
        </p:nvSpPr>
        <p:spPr>
          <a:xfrm>
            <a:off x="2181881" y="2143947"/>
            <a:ext cx="301780" cy="975445"/>
          </a:xfrm>
          <a:prstGeom prst="rect">
            <a:avLst/>
          </a:prstGeom>
          <a:solidFill>
            <a:srgbClr val="00A5AB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5BFC814-ED54-7D47-28A1-C6B2FF9B925A}"/>
              </a:ext>
            </a:extLst>
          </p:cNvPr>
          <p:cNvSpPr/>
          <p:nvPr/>
        </p:nvSpPr>
        <p:spPr>
          <a:xfrm>
            <a:off x="2187921" y="3230856"/>
            <a:ext cx="301780" cy="975445"/>
          </a:xfrm>
          <a:prstGeom prst="rect">
            <a:avLst/>
          </a:prstGeom>
          <a:solidFill>
            <a:srgbClr val="00A5AB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55A95EA-A5F4-D2A0-F502-060A50F0FB6C}"/>
              </a:ext>
            </a:extLst>
          </p:cNvPr>
          <p:cNvSpPr/>
          <p:nvPr/>
        </p:nvSpPr>
        <p:spPr>
          <a:xfrm>
            <a:off x="2197755" y="4367429"/>
            <a:ext cx="301780" cy="975445"/>
          </a:xfrm>
          <a:prstGeom prst="rect">
            <a:avLst/>
          </a:prstGeom>
          <a:solidFill>
            <a:srgbClr val="00A5AB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014C229-308C-03E8-AD6D-4B11B7C20F4E}"/>
              </a:ext>
            </a:extLst>
          </p:cNvPr>
          <p:cNvSpPr txBox="1"/>
          <p:nvPr/>
        </p:nvSpPr>
        <p:spPr>
          <a:xfrm>
            <a:off x="3489341" y="2093301"/>
            <a:ext cx="23360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18-25 years old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Windows laptop – Edge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Confident Internet user (8/9)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Uses mobile and desktop in work &amp; home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Uses Screen Reader and  increased scale- Dyslexia, visual and hearing impairments. 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E514A806-9E74-7A96-D3D3-CB17FB844B9B}"/>
              </a:ext>
            </a:extLst>
          </p:cNvPr>
          <p:cNvGrpSpPr/>
          <p:nvPr/>
        </p:nvGrpSpPr>
        <p:grpSpPr>
          <a:xfrm>
            <a:off x="2504063" y="3227658"/>
            <a:ext cx="970916" cy="985010"/>
            <a:chOff x="3879950" y="2110361"/>
            <a:chExt cx="1008730" cy="978931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33124912-859A-B275-671D-508B0821793F}"/>
                </a:ext>
              </a:extLst>
            </p:cNvPr>
            <p:cNvSpPr/>
            <p:nvPr/>
          </p:nvSpPr>
          <p:spPr>
            <a:xfrm>
              <a:off x="3879950" y="2110361"/>
              <a:ext cx="1008730" cy="97893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pic>
          <p:nvPicPr>
            <p:cNvPr id="29" name="Picture 28">
              <a:extLst>
                <a:ext uri="{FF2B5EF4-FFF2-40B4-BE49-F238E27FC236}">
                  <a16:creationId xmlns:a16="http://schemas.microsoft.com/office/drawing/2014/main" id="{49FD5DAA-910C-839B-E9FD-4C5EAEE0FFD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aturation sat="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3929927" y="2164903"/>
              <a:ext cx="911412" cy="911412"/>
            </a:xfrm>
            <a:prstGeom prst="rect">
              <a:avLst/>
            </a:prstGeom>
          </p:spPr>
        </p:pic>
      </p:grpSp>
      <p:sp>
        <p:nvSpPr>
          <p:cNvPr id="37" name="TextBox 36">
            <a:extLst>
              <a:ext uri="{FF2B5EF4-FFF2-40B4-BE49-F238E27FC236}">
                <a16:creationId xmlns:a16="http://schemas.microsoft.com/office/drawing/2014/main" id="{F0E63C5E-7A3D-74AE-83A5-8A0C58910E83}"/>
              </a:ext>
            </a:extLst>
          </p:cNvPr>
          <p:cNvSpPr txBox="1"/>
          <p:nvPr/>
        </p:nvSpPr>
        <p:spPr>
          <a:xfrm>
            <a:off x="3465202" y="3191822"/>
            <a:ext cx="247147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35-54 years old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Windows laptop – Edge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Less confident Internet user (5)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Mostly uses mobile at home –mainly apps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Recently used council website for checking local offer, council tax and bins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A68B243-E047-D692-F9A6-4F73C8859478}"/>
              </a:ext>
            </a:extLst>
          </p:cNvPr>
          <p:cNvSpPr txBox="1"/>
          <p:nvPr/>
        </p:nvSpPr>
        <p:spPr>
          <a:xfrm>
            <a:off x="2074185" y="1527894"/>
            <a:ext cx="25362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00A5AB"/>
                </a:solidFill>
              </a:rPr>
              <a:t>Group One - Desktop Participants 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C3B26F4-84E1-3310-F283-684A79504382}"/>
              </a:ext>
            </a:extLst>
          </p:cNvPr>
          <p:cNvSpPr txBox="1"/>
          <p:nvPr/>
        </p:nvSpPr>
        <p:spPr>
          <a:xfrm>
            <a:off x="3465743" y="4305984"/>
            <a:ext cx="2621021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35-54 years old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Windows laptop – Edge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Confident Internet user (10)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Slight visual impairment  -Myopia and astigmatism – sensitive to light/ bright colours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Uses Council website for school applications, child minders, bin collection</a:t>
            </a: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10E09A5F-0D9C-C24F-EAE2-0BBAD40828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89514" y="3216250"/>
            <a:ext cx="3706689" cy="975445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39160CE9-DB35-014C-07C3-0AB25A377B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6662" y="2117486"/>
            <a:ext cx="3706689" cy="975445"/>
          </a:xfrm>
          <a:prstGeom prst="rect">
            <a:avLst/>
          </a:prstGeom>
        </p:spPr>
      </p:pic>
      <p:sp>
        <p:nvSpPr>
          <p:cNvPr id="47" name="Rectangle 46">
            <a:extLst>
              <a:ext uri="{FF2B5EF4-FFF2-40B4-BE49-F238E27FC236}">
                <a16:creationId xmlns:a16="http://schemas.microsoft.com/office/drawing/2014/main" id="{FDE2C0A9-3B10-7577-4F9A-F16A7D7A8C87}"/>
              </a:ext>
            </a:extLst>
          </p:cNvPr>
          <p:cNvSpPr/>
          <p:nvPr/>
        </p:nvSpPr>
        <p:spPr>
          <a:xfrm>
            <a:off x="6192536" y="3216248"/>
            <a:ext cx="301780" cy="975445"/>
          </a:xfrm>
          <a:prstGeom prst="rect">
            <a:avLst/>
          </a:prstGeom>
          <a:solidFill>
            <a:srgbClr val="00A5AB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E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55AE80C3-116C-06CE-439D-969FF30B410F}"/>
              </a:ext>
            </a:extLst>
          </p:cNvPr>
          <p:cNvSpPr/>
          <p:nvPr/>
        </p:nvSpPr>
        <p:spPr>
          <a:xfrm>
            <a:off x="6192536" y="2129678"/>
            <a:ext cx="301780" cy="975445"/>
          </a:xfrm>
          <a:prstGeom prst="rect">
            <a:avLst/>
          </a:prstGeom>
          <a:solidFill>
            <a:srgbClr val="00A5AB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</a:t>
            </a:r>
          </a:p>
        </p:txBody>
      </p:sp>
      <p:pic>
        <p:nvPicPr>
          <p:cNvPr id="49" name="Picture 48">
            <a:extLst>
              <a:ext uri="{FF2B5EF4-FFF2-40B4-BE49-F238E27FC236}">
                <a16:creationId xmlns:a16="http://schemas.microsoft.com/office/drawing/2014/main" id="{48956AA6-27D9-16B3-9965-2221B2BEF25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88219" y="2113128"/>
            <a:ext cx="981541" cy="999831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36EBA797-BDCB-95EA-5D42-DE964654A9A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78442" y="3200478"/>
            <a:ext cx="981541" cy="999831"/>
          </a:xfrm>
          <a:prstGeom prst="rect">
            <a:avLst/>
          </a:prstGeom>
        </p:spPr>
      </p:pic>
      <p:sp>
        <p:nvSpPr>
          <p:cNvPr id="51" name="TextBox 50">
            <a:extLst>
              <a:ext uri="{FF2B5EF4-FFF2-40B4-BE49-F238E27FC236}">
                <a16:creationId xmlns:a16="http://schemas.microsoft.com/office/drawing/2014/main" id="{85C69ED3-091A-0372-61C5-11C6890FC212}"/>
              </a:ext>
            </a:extLst>
          </p:cNvPr>
          <p:cNvSpPr txBox="1"/>
          <p:nvPr/>
        </p:nvSpPr>
        <p:spPr>
          <a:xfrm>
            <a:off x="7459983" y="2074434"/>
            <a:ext cx="242336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18-25 years old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Windows laptop – Edge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Less confident Internet user (7)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Uses mobile and desktop in work &amp; home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Uses Screen Reader and Siri - Severe Dyslexia and slow processing diagnoses</a:t>
            </a:r>
          </a:p>
        </p:txBody>
      </p:sp>
      <p:sp>
        <p:nvSpPr>
          <p:cNvPr id="1028" name="TextBox 1027">
            <a:extLst>
              <a:ext uri="{FF2B5EF4-FFF2-40B4-BE49-F238E27FC236}">
                <a16:creationId xmlns:a16="http://schemas.microsoft.com/office/drawing/2014/main" id="{16E769B7-2B48-650A-890E-FFDE67EFC1EF}"/>
              </a:ext>
            </a:extLst>
          </p:cNvPr>
          <p:cNvSpPr txBox="1"/>
          <p:nvPr/>
        </p:nvSpPr>
        <p:spPr>
          <a:xfrm>
            <a:off x="7438075" y="3180492"/>
            <a:ext cx="2471472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35-54 years old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Windows laptop – Edge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Very unconfident internet user (0)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Severe Dyslexia and Irlen Syndrome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Uses iPad to search phone numbers but will usually have help to complete activities online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Uses phone to access online banking 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6D442B6F-E060-5532-C1B1-E5CE6B09895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02496" y="2127836"/>
            <a:ext cx="981541" cy="999831"/>
          </a:xfrm>
          <a:prstGeom prst="rect">
            <a:avLst/>
          </a:prstGeom>
        </p:spPr>
      </p:pic>
      <p:grpSp>
        <p:nvGrpSpPr>
          <p:cNvPr id="53" name="Group 52">
            <a:extLst>
              <a:ext uri="{FF2B5EF4-FFF2-40B4-BE49-F238E27FC236}">
                <a16:creationId xmlns:a16="http://schemas.microsoft.com/office/drawing/2014/main" id="{0687B3D3-8900-054F-C523-E091C2C853C8}"/>
              </a:ext>
            </a:extLst>
          </p:cNvPr>
          <p:cNvGrpSpPr/>
          <p:nvPr/>
        </p:nvGrpSpPr>
        <p:grpSpPr>
          <a:xfrm>
            <a:off x="2519007" y="4347991"/>
            <a:ext cx="970916" cy="985010"/>
            <a:chOff x="3879950" y="2110361"/>
            <a:chExt cx="1008730" cy="978931"/>
          </a:xfrm>
        </p:grpSpPr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02460DBC-3205-C050-E1D0-5D0304B1BCAC}"/>
                </a:ext>
              </a:extLst>
            </p:cNvPr>
            <p:cNvSpPr/>
            <p:nvPr/>
          </p:nvSpPr>
          <p:spPr>
            <a:xfrm>
              <a:off x="3879950" y="2110361"/>
              <a:ext cx="1008730" cy="97893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pic>
          <p:nvPicPr>
            <p:cNvPr id="55" name="Picture 54">
              <a:extLst>
                <a:ext uri="{FF2B5EF4-FFF2-40B4-BE49-F238E27FC236}">
                  <a16:creationId xmlns:a16="http://schemas.microsoft.com/office/drawing/2014/main" id="{5D1C679F-CC97-24DE-2F14-8D80696B4F7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aturation sat="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3929927" y="2164903"/>
              <a:ext cx="911412" cy="91141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31831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CC465-80FD-AAD1-42EF-BAE2E5FC4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8831" y="0"/>
            <a:ext cx="3613366" cy="1325563"/>
          </a:xfrm>
        </p:spPr>
        <p:txBody>
          <a:bodyPr/>
          <a:lstStyle/>
          <a:p>
            <a:pPr algn="r"/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Affinity Map</a:t>
            </a:r>
          </a:p>
        </p:txBody>
      </p:sp>
      <p:pic>
        <p:nvPicPr>
          <p:cNvPr id="4" name="Picture 3">
            <a:hlinkClick r:id="rId2"/>
            <a:extLst>
              <a:ext uri="{FF2B5EF4-FFF2-40B4-BE49-F238E27FC236}">
                <a16:creationId xmlns:a16="http://schemas.microsoft.com/office/drawing/2014/main" id="{A10F2465-DC14-E230-95E6-C12AB783CB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43857"/>
            <a:ext cx="12192000" cy="4970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906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BE579-32DC-F3EA-6512-3A3E8F9C69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154" y="61131"/>
            <a:ext cx="3590488" cy="1082352"/>
          </a:xfrm>
        </p:spPr>
        <p:txBody>
          <a:bodyPr>
            <a:normAutofit fontScale="90000"/>
          </a:bodyPr>
          <a:lstStyle/>
          <a:p>
            <a:b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</a:b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Customer Journey Map </a:t>
            </a:r>
            <a:endParaRPr lang="en-GB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C3385A9-EEFB-C0C4-5FBF-9F89BECA574D}"/>
              </a:ext>
            </a:extLst>
          </p:cNvPr>
          <p:cNvSpPr txBox="1"/>
          <p:nvPr/>
        </p:nvSpPr>
        <p:spPr>
          <a:xfrm>
            <a:off x="142154" y="1574560"/>
            <a:ext cx="3048306" cy="38779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User Goals- </a:t>
            </a:r>
          </a:p>
          <a:p>
            <a:endParaRPr lang="en-GB" dirty="0">
              <a:solidFill>
                <a:schemeClr val="bg1">
                  <a:lumMod val="50000"/>
                </a:schemeClr>
              </a:solidFill>
              <a:latin typeface="+mn-lt"/>
            </a:endParaRPr>
          </a:p>
          <a:p>
            <a:r>
              <a:rPr lang="en-GB" sz="1600" dirty="0">
                <a:solidFill>
                  <a:schemeClr val="bg1">
                    <a:lumMod val="50000"/>
                  </a:schemeClr>
                </a:solidFill>
              </a:rPr>
              <a:t>Find information from the homepage – </a:t>
            </a:r>
          </a:p>
          <a:p>
            <a:endParaRPr lang="en-GB" sz="16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>
                    <a:lumMod val="50000"/>
                  </a:schemeClr>
                </a:solidFill>
              </a:rPr>
              <a:t>Find out about Support for parent/carers, and eligibility for SEND school transport (Local Offer)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>
                    <a:lumMod val="50000"/>
                  </a:schemeClr>
                </a:solidFill>
              </a:rPr>
              <a:t>Find information on equipment for home (Adult Social Care)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>
                    <a:lumMod val="50000"/>
                  </a:schemeClr>
                </a:solidFill>
              </a:rPr>
              <a:t>Complete an in-site search to apply for a replacement birth certificate / explore DCJ page </a:t>
            </a:r>
          </a:p>
          <a:p>
            <a:endParaRPr lang="en-GB" dirty="0"/>
          </a:p>
        </p:txBody>
      </p:sp>
      <p:pic>
        <p:nvPicPr>
          <p:cNvPr id="9" name="Picture 8">
            <a:hlinkClick r:id="rId2"/>
            <a:extLst>
              <a:ext uri="{FF2B5EF4-FFF2-40B4-BE49-F238E27FC236}">
                <a16:creationId xmlns:a16="http://schemas.microsoft.com/office/drawing/2014/main" id="{5E95D3AF-BCC6-6EF6-10A3-ED75F94000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40863" y="0"/>
            <a:ext cx="486473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32361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7d396678-c698-4451-b9ab-bac3c3310917}" enabled="1" method="Privileged" siteId="{b524f606-f77a-4aa2-8da2-fe70343b0cce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540</Words>
  <Application>Microsoft Office PowerPoint</Application>
  <PresentationFormat>Widescreen</PresentationFormat>
  <Paragraphs>74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Usability Testing  Goals   </vt:lpstr>
      <vt:lpstr>PowerPoint Presentation</vt:lpstr>
      <vt:lpstr>Affinity Map</vt:lpstr>
      <vt:lpstr> Customer Journey Map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Naomi Goude</dc:creator>
  <cp:lastModifiedBy>Naomi Goude</cp:lastModifiedBy>
  <cp:revision>1</cp:revision>
  <dcterms:created xsi:type="dcterms:W3CDTF">2023-10-06T07:44:26Z</dcterms:created>
  <dcterms:modified xsi:type="dcterms:W3CDTF">2023-10-06T07:49:25Z</dcterms:modified>
</cp:coreProperties>
</file>