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9" r:id="rId5"/>
    <p:sldId id="260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8C3A27-7DB3-4501-B81E-FF62A5D52E35}" v="1" dt="2023-10-05T15:24:27.7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6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omi Goude" userId="26758d0c-68f3-4442-8be3-cc6bb7169d70" providerId="ADAL" clId="{A18C3A27-7DB3-4501-B81E-FF62A5D52E35}"/>
    <pc:docChg chg="custSel addSld modSld">
      <pc:chgData name="Naomi Goude" userId="26758d0c-68f3-4442-8be3-cc6bb7169d70" providerId="ADAL" clId="{A18C3A27-7DB3-4501-B81E-FF62A5D52E35}" dt="2023-10-06T07:59:05.948" v="36" actId="20577"/>
      <pc:docMkLst>
        <pc:docMk/>
      </pc:docMkLst>
      <pc:sldChg chg="modSp mod">
        <pc:chgData name="Naomi Goude" userId="26758d0c-68f3-4442-8be3-cc6bb7169d70" providerId="ADAL" clId="{A18C3A27-7DB3-4501-B81E-FF62A5D52E35}" dt="2023-10-06T07:59:05.948" v="36" actId="20577"/>
        <pc:sldMkLst>
          <pc:docMk/>
          <pc:sldMk cId="2125725277" sldId="257"/>
        </pc:sldMkLst>
        <pc:spChg chg="mod">
          <ac:chgData name="Naomi Goude" userId="26758d0c-68f3-4442-8be3-cc6bb7169d70" providerId="ADAL" clId="{A18C3A27-7DB3-4501-B81E-FF62A5D52E35}" dt="2023-10-06T07:59:05.948" v="36" actId="20577"/>
          <ac:spMkLst>
            <pc:docMk/>
            <pc:sldMk cId="2125725277" sldId="257"/>
            <ac:spMk id="3" creationId="{90CB3C37-581C-4FBA-9DE8-FDB16658D084}"/>
          </ac:spMkLst>
        </pc:spChg>
      </pc:sldChg>
      <pc:sldChg chg="modSp add mod">
        <pc:chgData name="Naomi Goude" userId="26758d0c-68f3-4442-8be3-cc6bb7169d70" providerId="ADAL" clId="{A18C3A27-7DB3-4501-B81E-FF62A5D52E35}" dt="2023-10-05T15:24:37.954" v="2" actId="20577"/>
        <pc:sldMkLst>
          <pc:docMk/>
          <pc:sldMk cId="3214780053" sldId="269"/>
        </pc:sldMkLst>
        <pc:spChg chg="mod">
          <ac:chgData name="Naomi Goude" userId="26758d0c-68f3-4442-8be3-cc6bb7169d70" providerId="ADAL" clId="{A18C3A27-7DB3-4501-B81E-FF62A5D52E35}" dt="2023-10-05T15:24:37.954" v="2" actId="20577"/>
          <ac:spMkLst>
            <pc:docMk/>
            <pc:sldMk cId="3214780053" sldId="269"/>
            <ac:spMk id="9" creationId="{AEAA53DC-6A51-9CAC-268A-51BBD4E5B29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8BF8A-C171-6E0F-04B5-6E53CF627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0B53EC-78BA-70E0-E48C-AEDA05D39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62503-CB40-9687-E89F-0EC81570D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23E4-98FC-4BA0-B3B9-9E82746C62F3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FDA8A-F7CC-904D-5261-0671A5966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EEABB-5A3E-A5BB-573F-E11020FF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36F1-9EED-42E4-84B8-F931AA776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83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6079A-1CE7-979F-519E-30BCC7736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16ACF4-3AFC-7DB2-D900-1E091B65B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85C69-F88C-63B9-720E-AD42E6C0C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23E4-98FC-4BA0-B3B9-9E82746C62F3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E36FF-FF10-7EF9-325A-F9311B78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B3C47-158F-2BFD-39CD-D56C7D6EF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36F1-9EED-42E4-84B8-F931AA776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92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D8D559-FD68-9EE6-BA16-253E7CC19B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E7F4D7-5062-61AF-C937-B0843ECD9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3E8F-6DF6-8EEA-1869-8B320A982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23E4-98FC-4BA0-B3B9-9E82746C62F3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4E3E3-4C6F-4DA8-8056-3E8D30B1A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B73A7-C8B8-871E-9892-53517E457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36F1-9EED-42E4-84B8-F931AA776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958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BFE83-B302-4219-BEE2-7B695B7E1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730-A538-4A3F-AC04-131D6D1A6C2B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8E7C3-5841-400A-8F60-AFDE7F2A6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D51F5-0F0B-4C6E-8DE1-2368390C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DE4B-1B64-44EE-BC52-69FD88C11E5C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E02F9000-4924-452B-AB67-E9BAFE89D6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5526C6-02BB-453F-BCAE-C60794BD51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1619"/>
            <a:ext cx="12192000" cy="101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2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9CF70-979C-2DFB-E121-8B55975A6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CE49F-7A99-3D07-1DDE-67511AE6E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71B00-F9B1-992C-25BA-1377BDB8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23E4-98FC-4BA0-B3B9-9E82746C62F3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ED5E8-CDB4-B3A1-42C6-C72A33D12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E2B21-2E19-1755-0E9A-C316E8F9C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36F1-9EED-42E4-84B8-F931AA776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70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2318D-3C04-77A8-A922-9AB2911FB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E1EA3-D18C-1DE9-F363-C52CF0055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EB5B9-1151-B8FD-E070-D07A99663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23E4-98FC-4BA0-B3B9-9E82746C62F3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BBA69-C313-BF6F-2358-BA0E89E03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9230B-BB40-703A-F1BB-62EDD568E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36F1-9EED-42E4-84B8-F931AA776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62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6669B-3F85-95AE-C147-A5AA70A8D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AEF99-920C-1E2D-E3F1-16DE8E1A6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DD2C7-5D54-2EE0-EF08-8BC7F52CD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CF603-85D9-72A8-1AC3-BDDF0C98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23E4-98FC-4BA0-B3B9-9E82746C62F3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10FB8-D41D-2EBD-EB3E-7E727F193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242CB-F392-466B-91EF-4C246AF53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36F1-9EED-42E4-84B8-F931AA776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35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F7156-0F9B-B4F1-FA96-CF9CD0489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D6F1D-77CE-77D5-5390-7ADEBD916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92EA4-D8C6-D0B6-3F45-D8E8788FF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290071-F903-0644-243B-6F20A778D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90EDB8-010C-08BD-69A0-8B7046F918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48F134-C8E1-3547-E9B7-B1BFF27BF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23E4-98FC-4BA0-B3B9-9E82746C62F3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5DF529-D793-C267-9A2C-AE814B05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3F30F0-87E3-2E53-4F0B-5805BADD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36F1-9EED-42E4-84B8-F931AA776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57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41B44-4ECB-0174-3EE0-96CD0A1B0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D59C2-CC91-3B42-7EDE-EA030B201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23E4-98FC-4BA0-B3B9-9E82746C62F3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4CC652-1750-90E2-A260-5449ED13A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168E05-12FE-4852-3720-B7C6064F8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36F1-9EED-42E4-84B8-F931AA776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98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FCE74C-21EB-C5E4-0B7A-B30C581C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23E4-98FC-4BA0-B3B9-9E82746C62F3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1F6CE4-363F-A5DD-8B32-62BC9877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F85CB-2437-8755-7232-D847BFF7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36F1-9EED-42E4-84B8-F931AA776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3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80E60-DF92-5805-36D7-58FA9E643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381DA-12FD-981F-D10D-C3AAB0CE3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F2C877-2902-C06A-9C8A-4FCAD2D64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87A86-A24E-7F71-BE6B-47428716C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23E4-98FC-4BA0-B3B9-9E82746C62F3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CEBC6-5E2B-ED85-2ED0-52E9131C1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E0D86-6691-FC92-94B4-BBF31F53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36F1-9EED-42E4-84B8-F931AA776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08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04DA8-ECB0-A1F8-6035-73EF1F238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9356B1-E0A4-47A8-DFC0-9C3B9BCC2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5D9077-111C-DED5-C587-5EC63A5B6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4851B-4BEA-9D7F-6F3F-A5E218949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23E4-98FC-4BA0-B3B9-9E82746C62F3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23E04-A1B4-EE02-57CC-D981A63BD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376EF-B2D7-D200-AB59-9BA49D76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36F1-9EED-42E4-84B8-F931AA776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46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E54725-AA26-98EA-86C1-F9649F14A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BFAC0-99C2-68B0-3164-2EFBF6798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E6790-4E1B-DF84-1C94-DA436CD9C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A23E4-98FC-4BA0-B3B9-9E82746C62F3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309E1-4C59-F4DB-7EDB-63B981C06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B01E7-5E32-79F3-66E1-201D5B71B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936F1-9EED-42E4-84B8-F931AA776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55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miro.com/app/board/uXjVP7pouMY=/?moveToWidget=3458764540776699390&amp;cot=1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60B9EE3E-9DEB-47A4-9C93-59CFCE96378C}"/>
              </a:ext>
            </a:extLst>
          </p:cNvPr>
          <p:cNvSpPr txBox="1">
            <a:spLocks/>
          </p:cNvSpPr>
          <p:nvPr/>
        </p:nvSpPr>
        <p:spPr>
          <a:xfrm>
            <a:off x="1149840" y="3709358"/>
            <a:ext cx="9707592" cy="4318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61220"/>
                </a:solidFill>
              </a:rPr>
              <a:t>User Research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CB3C37-581C-4FBA-9DE8-FDB16658D084}"/>
              </a:ext>
            </a:extLst>
          </p:cNvPr>
          <p:cNvSpPr txBox="1">
            <a:spLocks/>
          </p:cNvSpPr>
          <p:nvPr/>
        </p:nvSpPr>
        <p:spPr>
          <a:xfrm>
            <a:off x="1149840" y="4270923"/>
            <a:ext cx="9707592" cy="659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dirty="0">
                <a:solidFill>
                  <a:srgbClr val="52525A"/>
                </a:solidFill>
              </a:rPr>
              <a:t>Summary Usability Testing – LGR –Round One – Dynamic content journey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AC57DB-8470-07DC-7FB8-29449394A2A2}"/>
              </a:ext>
            </a:extLst>
          </p:cNvPr>
          <p:cNvSpPr txBox="1"/>
          <p:nvPr/>
        </p:nvSpPr>
        <p:spPr>
          <a:xfrm>
            <a:off x="1149840" y="4930019"/>
            <a:ext cx="19928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User Researcher: Naomi Goude </a:t>
            </a:r>
          </a:p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User Testing: Dec 2022 </a:t>
            </a:r>
          </a:p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Version: 1.0</a:t>
            </a:r>
          </a:p>
        </p:txBody>
      </p:sp>
    </p:spTree>
    <p:extLst>
      <p:ext uri="{BB962C8B-B14F-4D97-AF65-F5344CB8AC3E}">
        <p14:creationId xmlns:p14="http://schemas.microsoft.com/office/powerpoint/2010/main" val="212572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E579-32DC-F3EA-6512-3A3E8F9C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Usability Testing </a:t>
            </a:r>
            <a:b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GB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Goals 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A9688D-0386-657C-0DF2-EFA432FECC93}"/>
              </a:ext>
            </a:extLst>
          </p:cNvPr>
          <p:cNvSpPr/>
          <p:nvPr/>
        </p:nvSpPr>
        <p:spPr>
          <a:xfrm>
            <a:off x="4222812" y="2984048"/>
            <a:ext cx="3746376" cy="29817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3B58BD-9101-1513-8ADE-EAA05C460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342" y="2984048"/>
            <a:ext cx="3755461" cy="30022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F7619A-338B-A28F-66D6-7D20A3813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97" y="2984048"/>
            <a:ext cx="3755461" cy="29817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F8AE45-305A-DD06-D9B5-FC581BF07390}"/>
              </a:ext>
            </a:extLst>
          </p:cNvPr>
          <p:cNvSpPr txBox="1"/>
          <p:nvPr/>
        </p:nvSpPr>
        <p:spPr>
          <a:xfrm>
            <a:off x="421629" y="3047712"/>
            <a:ext cx="33765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A5AB"/>
                </a:solidFill>
              </a:rPr>
              <a:t>What?</a:t>
            </a:r>
          </a:p>
          <a:p>
            <a:pPr algn="ctr"/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first round of testing included the Dynamic Content Journey (Steps a user would take to find content that is area/district specific)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Test the area of Births, Ceremonies and Deaths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Test the area of Roads and Transport (Flood risk and sandbags)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F13FB4-A794-4D69-07F4-EC7215C77D27}"/>
              </a:ext>
            </a:extLst>
          </p:cNvPr>
          <p:cNvSpPr txBox="1"/>
          <p:nvPr/>
        </p:nvSpPr>
        <p:spPr>
          <a:xfrm>
            <a:off x="4312986" y="3047712"/>
            <a:ext cx="33765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A5AB"/>
                </a:solidFill>
              </a:rPr>
              <a:t>How?</a:t>
            </a:r>
          </a:p>
          <a:p>
            <a:pPr algn="ctr"/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Moderated usability testing was conducted and recorded via video call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Sessions lasted for 45- 60 minutes and included a brief interview and 2 practical journey tasks.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Tasks included looking within two different district/postcode areas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Participants gave written consent in advance for their data to be used as part of the study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A25221-8EDC-4803-EE54-477BD0705809}"/>
              </a:ext>
            </a:extLst>
          </p:cNvPr>
          <p:cNvSpPr txBox="1"/>
          <p:nvPr/>
        </p:nvSpPr>
        <p:spPr>
          <a:xfrm>
            <a:off x="8393773" y="3047712"/>
            <a:ext cx="33765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A5AB"/>
                </a:solidFill>
              </a:rPr>
              <a:t>Who?</a:t>
            </a:r>
          </a:p>
          <a:p>
            <a:pPr algn="ctr"/>
            <a:endParaRPr lang="en-GB" dirty="0">
              <a:solidFill>
                <a:srgbClr val="00A5A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Usability testing was conducted with 6  residents from the 4 districts within Somerset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Participants were recruited via the Customer Panel and Digital volunteers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Participants included a wide demographic and digital confidence level.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Usability testing was also conducted with 2 Internal participants from the contact centre . 2 members of the contact centre team also observed during normal working practices.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3FA363-5D94-E14A-CFCC-116F29319E66}"/>
              </a:ext>
            </a:extLst>
          </p:cNvPr>
          <p:cNvSpPr txBox="1"/>
          <p:nvPr/>
        </p:nvSpPr>
        <p:spPr>
          <a:xfrm>
            <a:off x="3048000" y="249696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Approach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2C0C38-E7CC-310F-E417-D3BC446661AF}"/>
              </a:ext>
            </a:extLst>
          </p:cNvPr>
          <p:cNvSpPr txBox="1"/>
          <p:nvPr/>
        </p:nvSpPr>
        <p:spPr>
          <a:xfrm>
            <a:off x="527948" y="1009375"/>
            <a:ext cx="10946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rgbClr val="00A5AB"/>
                </a:solidFill>
              </a:rPr>
              <a:t>The objective was to test the build of the new website for the Unitary Authority. To make sure we build a service that users would be happy to use, find key information and complete tasks within each of the different service areas.  </a:t>
            </a:r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E0F3F699-993E-65A5-F683-4E5C4325A6C4}"/>
              </a:ext>
            </a:extLst>
          </p:cNvPr>
          <p:cNvSpPr/>
          <p:nvPr/>
        </p:nvSpPr>
        <p:spPr>
          <a:xfrm flipH="1">
            <a:off x="1063469" y="1632597"/>
            <a:ext cx="338611" cy="334284"/>
          </a:xfrm>
          <a:prstGeom prst="teardrop">
            <a:avLst/>
          </a:prstGeom>
          <a:solidFill>
            <a:srgbClr val="00A5AB"/>
          </a:solidFill>
          <a:ln>
            <a:solidFill>
              <a:srgbClr val="00A5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FB819C28-16DE-702C-FA15-4533A9CE9277}"/>
              </a:ext>
            </a:extLst>
          </p:cNvPr>
          <p:cNvSpPr/>
          <p:nvPr/>
        </p:nvSpPr>
        <p:spPr>
          <a:xfrm flipH="1">
            <a:off x="8707805" y="1650138"/>
            <a:ext cx="338611" cy="334284"/>
          </a:xfrm>
          <a:prstGeom prst="teardrop">
            <a:avLst/>
          </a:prstGeom>
          <a:solidFill>
            <a:srgbClr val="00A5AB"/>
          </a:solidFill>
          <a:ln>
            <a:solidFill>
              <a:srgbClr val="00A5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3" name="Teardrop 12">
            <a:extLst>
              <a:ext uri="{FF2B5EF4-FFF2-40B4-BE49-F238E27FC236}">
                <a16:creationId xmlns:a16="http://schemas.microsoft.com/office/drawing/2014/main" id="{6AFF680C-BF0D-E194-A8F1-ADCFED1584B9}"/>
              </a:ext>
            </a:extLst>
          </p:cNvPr>
          <p:cNvSpPr/>
          <p:nvPr/>
        </p:nvSpPr>
        <p:spPr>
          <a:xfrm flipH="1">
            <a:off x="4701399" y="1631404"/>
            <a:ext cx="338611" cy="334284"/>
          </a:xfrm>
          <a:prstGeom prst="teardrop">
            <a:avLst/>
          </a:prstGeom>
          <a:solidFill>
            <a:srgbClr val="00A5AB"/>
          </a:solidFill>
          <a:ln>
            <a:solidFill>
              <a:srgbClr val="00A5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9F8C49-7A41-E06B-2089-26EF88A89E79}"/>
              </a:ext>
            </a:extLst>
          </p:cNvPr>
          <p:cNvSpPr txBox="1"/>
          <p:nvPr/>
        </p:nvSpPr>
        <p:spPr>
          <a:xfrm>
            <a:off x="5172512" y="1613393"/>
            <a:ext cx="21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Uncover opportunities to improve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AAE81B-C946-7291-4B01-315589CA980B}"/>
              </a:ext>
            </a:extLst>
          </p:cNvPr>
          <p:cNvSpPr txBox="1"/>
          <p:nvPr/>
        </p:nvSpPr>
        <p:spPr>
          <a:xfrm>
            <a:off x="1507919" y="1613393"/>
            <a:ext cx="19232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Test the user journey on the new unitary authority website to identify problems.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624033-F33C-32B3-0514-CFE4CCB8A3B6}"/>
              </a:ext>
            </a:extLst>
          </p:cNvPr>
          <p:cNvSpPr txBox="1"/>
          <p:nvPr/>
        </p:nvSpPr>
        <p:spPr>
          <a:xfrm>
            <a:off x="9144000" y="1613393"/>
            <a:ext cx="2049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Learn about the target user’s behaviour and preferences </a:t>
            </a:r>
          </a:p>
        </p:txBody>
      </p:sp>
    </p:spTree>
    <p:extLst>
      <p:ext uri="{BB962C8B-B14F-4D97-AF65-F5344CB8AC3E}">
        <p14:creationId xmlns:p14="http://schemas.microsoft.com/office/powerpoint/2010/main" val="31698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4D766A-4D2B-F0DC-B875-1EB571A34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0"/>
            <a:ext cx="10516511" cy="13229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1C2E76-4D80-D1CF-1FF6-6374C357A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882" y="2354776"/>
            <a:ext cx="3706689" cy="975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7B52E2-FD9A-DFE9-A250-093A29010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373" y="4574796"/>
            <a:ext cx="3706689" cy="9754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06D78-2349-3171-3F73-C22224554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882" y="3436400"/>
            <a:ext cx="3706689" cy="9754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DF27-AA90-A14D-A857-6714A39D1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882" y="4566066"/>
            <a:ext cx="3706689" cy="97544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E3A1F1-4C41-6C6D-2FCB-77ACEE48DCAD}"/>
              </a:ext>
            </a:extLst>
          </p:cNvPr>
          <p:cNvSpPr/>
          <p:nvPr/>
        </p:nvSpPr>
        <p:spPr>
          <a:xfrm>
            <a:off x="2181882" y="2354776"/>
            <a:ext cx="301780" cy="975445"/>
          </a:xfrm>
          <a:prstGeom prst="rect">
            <a:avLst/>
          </a:prstGeom>
          <a:solidFill>
            <a:srgbClr val="00A5A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BFC814-ED54-7D47-28A1-C6B2FF9B925A}"/>
              </a:ext>
            </a:extLst>
          </p:cNvPr>
          <p:cNvSpPr/>
          <p:nvPr/>
        </p:nvSpPr>
        <p:spPr>
          <a:xfrm>
            <a:off x="2187922" y="3441685"/>
            <a:ext cx="301780" cy="975445"/>
          </a:xfrm>
          <a:prstGeom prst="rect">
            <a:avLst/>
          </a:prstGeom>
          <a:solidFill>
            <a:srgbClr val="00A5A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5A95EA-A5F4-D2A0-F502-060A50F0FB6C}"/>
              </a:ext>
            </a:extLst>
          </p:cNvPr>
          <p:cNvSpPr/>
          <p:nvPr/>
        </p:nvSpPr>
        <p:spPr>
          <a:xfrm>
            <a:off x="2197756" y="4578258"/>
            <a:ext cx="301780" cy="975445"/>
          </a:xfrm>
          <a:prstGeom prst="rect">
            <a:avLst/>
          </a:prstGeom>
          <a:solidFill>
            <a:srgbClr val="00A5A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14C229-308C-03E8-AD6D-4B11B7C20F4E}"/>
              </a:ext>
            </a:extLst>
          </p:cNvPr>
          <p:cNvSpPr txBox="1"/>
          <p:nvPr/>
        </p:nvSpPr>
        <p:spPr>
          <a:xfrm>
            <a:off x="3486637" y="2304130"/>
            <a:ext cx="2336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35 -44 years old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Lives SW&amp;T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Confident Internet user (7/8)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Uses mobile and desktop in work &amp; home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Recently used Council website for libraries, planning, recycling centre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3A1684ED-BCEB-B142-58A7-29F63BA58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36" y="2354776"/>
            <a:ext cx="975445" cy="97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E514A806-9E74-7A96-D3D3-CB17FB844B9B}"/>
              </a:ext>
            </a:extLst>
          </p:cNvPr>
          <p:cNvGrpSpPr/>
          <p:nvPr/>
        </p:nvGrpSpPr>
        <p:grpSpPr>
          <a:xfrm>
            <a:off x="2504064" y="3438487"/>
            <a:ext cx="970916" cy="985010"/>
            <a:chOff x="3879950" y="2110361"/>
            <a:chExt cx="1008730" cy="97893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3124912-859A-B275-671D-508B0821793F}"/>
                </a:ext>
              </a:extLst>
            </p:cNvPr>
            <p:cNvSpPr/>
            <p:nvPr/>
          </p:nvSpPr>
          <p:spPr>
            <a:xfrm>
              <a:off x="3879950" y="2110361"/>
              <a:ext cx="1008730" cy="9789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9FD5DAA-910C-839B-E9FD-4C5EAEE0F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29927" y="2164903"/>
              <a:ext cx="911412" cy="911412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2C6D02DB-F045-34FE-A856-87F144EFF5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5848" y="4568927"/>
            <a:ext cx="989134" cy="989134"/>
          </a:xfrm>
          <a:prstGeom prst="rect">
            <a:avLst/>
          </a:prstGeom>
        </p:spPr>
      </p:pic>
      <p:pic>
        <p:nvPicPr>
          <p:cNvPr id="33" name="Picture 2" descr="See the source image">
            <a:extLst>
              <a:ext uri="{FF2B5EF4-FFF2-40B4-BE49-F238E27FC236}">
                <a16:creationId xmlns:a16="http://schemas.microsoft.com/office/drawing/2014/main" id="{FF3F4C32-EE15-8BBD-7E66-415B0E1B9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05" y="4578994"/>
            <a:ext cx="975445" cy="97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0E63C5E-7A3D-74AE-83A5-8A0C58910E83}"/>
              </a:ext>
            </a:extLst>
          </p:cNvPr>
          <p:cNvSpPr txBox="1"/>
          <p:nvPr/>
        </p:nvSpPr>
        <p:spPr>
          <a:xfrm>
            <a:off x="3465203" y="3402651"/>
            <a:ext cx="2471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35 -44 years old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Lives SW&amp;T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Confident Internet user (9)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Uses mobile and desktop in work &amp; home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Recently used council website for moving house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68B243-E047-D692-F9A6-4F73C8859478}"/>
              </a:ext>
            </a:extLst>
          </p:cNvPr>
          <p:cNvSpPr txBox="1"/>
          <p:nvPr/>
        </p:nvSpPr>
        <p:spPr>
          <a:xfrm>
            <a:off x="2096500" y="1789245"/>
            <a:ext cx="2525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A5AB"/>
                </a:solidFill>
              </a:rPr>
              <a:t>Group One - External Participants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3B26F4-84E1-3310-F283-684A79504382}"/>
              </a:ext>
            </a:extLst>
          </p:cNvPr>
          <p:cNvSpPr txBox="1"/>
          <p:nvPr/>
        </p:nvSpPr>
        <p:spPr>
          <a:xfrm>
            <a:off x="3463889" y="4523908"/>
            <a:ext cx="22931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65+ years old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Lives South Somerset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Confident Internet user (9.5)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Uses mobile and desktop in work &amp; home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Uses Council website for recycling, voluntary work – legislation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1A10FA-6D1D-DE5A-1218-E26DAAA0AEB5}"/>
              </a:ext>
            </a:extLst>
          </p:cNvPr>
          <p:cNvSpPr/>
          <p:nvPr/>
        </p:nvSpPr>
        <p:spPr>
          <a:xfrm>
            <a:off x="6202549" y="4574795"/>
            <a:ext cx="301780" cy="975445"/>
          </a:xfrm>
          <a:prstGeom prst="rect">
            <a:avLst/>
          </a:prstGeom>
          <a:solidFill>
            <a:srgbClr val="00A5A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0E09A5F-0D9C-C24F-EAE2-0BBAD4082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515" y="3427079"/>
            <a:ext cx="3706689" cy="97544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9160CE9-DB35-014C-07C3-0AB25A377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663" y="2328315"/>
            <a:ext cx="3706689" cy="975445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FDE2C0A9-3B10-7577-4F9A-F16A7D7A8C87}"/>
              </a:ext>
            </a:extLst>
          </p:cNvPr>
          <p:cNvSpPr/>
          <p:nvPr/>
        </p:nvSpPr>
        <p:spPr>
          <a:xfrm>
            <a:off x="6192537" y="3427077"/>
            <a:ext cx="301780" cy="975445"/>
          </a:xfrm>
          <a:prstGeom prst="rect">
            <a:avLst/>
          </a:prstGeom>
          <a:solidFill>
            <a:srgbClr val="00A5A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5AE80C3-116C-06CE-439D-969FF30B410F}"/>
              </a:ext>
            </a:extLst>
          </p:cNvPr>
          <p:cNvSpPr/>
          <p:nvPr/>
        </p:nvSpPr>
        <p:spPr>
          <a:xfrm>
            <a:off x="6192537" y="2340507"/>
            <a:ext cx="301780" cy="975445"/>
          </a:xfrm>
          <a:prstGeom prst="rect">
            <a:avLst/>
          </a:prstGeom>
          <a:solidFill>
            <a:srgbClr val="00A5A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48956AA6-27D9-16B3-9965-2221B2BEF2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8220" y="2323957"/>
            <a:ext cx="981541" cy="99983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6EBA797-BDCB-95EA-5D42-DE964654A9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8443" y="3411307"/>
            <a:ext cx="981541" cy="999831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85C69ED3-091A-0372-61C5-11C6890FC212}"/>
              </a:ext>
            </a:extLst>
          </p:cNvPr>
          <p:cNvSpPr txBox="1"/>
          <p:nvPr/>
        </p:nvSpPr>
        <p:spPr>
          <a:xfrm>
            <a:off x="7459985" y="2328314"/>
            <a:ext cx="2423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45-64 years old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Lives South Somerset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Confident Internet user (7)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Uses mobile and desktop in work &amp; home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used Council website personally </a:t>
            </a:r>
          </a:p>
        </p:txBody>
      </p:sp>
      <p:sp>
        <p:nvSpPr>
          <p:cNvPr id="1028" name="TextBox 1027">
            <a:extLst>
              <a:ext uri="{FF2B5EF4-FFF2-40B4-BE49-F238E27FC236}">
                <a16:creationId xmlns:a16="http://schemas.microsoft.com/office/drawing/2014/main" id="{16E769B7-2B48-650A-890E-FFDE67EFC1EF}"/>
              </a:ext>
            </a:extLst>
          </p:cNvPr>
          <p:cNvSpPr txBox="1"/>
          <p:nvPr/>
        </p:nvSpPr>
        <p:spPr>
          <a:xfrm>
            <a:off x="7438076" y="3391321"/>
            <a:ext cx="23677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55-64 years old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Lives Sedgemoor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Less confident Internet user (3/4)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Uses mobile and desktop in work &amp; home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Recently used Council website for planning, refuge/recycling, last election  </a:t>
            </a:r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26623784-5EA5-8674-451E-8AF31CA2B7B5}"/>
              </a:ext>
            </a:extLst>
          </p:cNvPr>
          <p:cNvSpPr txBox="1"/>
          <p:nvPr/>
        </p:nvSpPr>
        <p:spPr>
          <a:xfrm>
            <a:off x="7446784" y="4572083"/>
            <a:ext cx="23677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55-64 years old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Lives Sedgemoor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Confident Internet user (8.5)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Uses mobile and desktop in work &amp; home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Uses Council website a lot as parish secretary and in community role. </a:t>
            </a:r>
          </a:p>
        </p:txBody>
      </p:sp>
    </p:spTree>
    <p:extLst>
      <p:ext uri="{BB962C8B-B14F-4D97-AF65-F5344CB8AC3E}">
        <p14:creationId xmlns:p14="http://schemas.microsoft.com/office/powerpoint/2010/main" val="133183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4D766A-4D2B-F0DC-B875-1EB571A34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0"/>
            <a:ext cx="10516511" cy="13229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1C2E76-4D80-D1CF-1FF6-6374C357A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882" y="2354776"/>
            <a:ext cx="3706689" cy="9754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06D78-2349-3171-3F73-C22224554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882" y="3436400"/>
            <a:ext cx="3706689" cy="97544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E3A1F1-4C41-6C6D-2FCB-77ACEE48DCAD}"/>
              </a:ext>
            </a:extLst>
          </p:cNvPr>
          <p:cNvSpPr/>
          <p:nvPr/>
        </p:nvSpPr>
        <p:spPr>
          <a:xfrm>
            <a:off x="2181882" y="2354776"/>
            <a:ext cx="301780" cy="975445"/>
          </a:xfrm>
          <a:prstGeom prst="rect">
            <a:avLst/>
          </a:prstGeom>
          <a:solidFill>
            <a:srgbClr val="00A5A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BFC814-ED54-7D47-28A1-C6B2FF9B925A}"/>
              </a:ext>
            </a:extLst>
          </p:cNvPr>
          <p:cNvSpPr/>
          <p:nvPr/>
        </p:nvSpPr>
        <p:spPr>
          <a:xfrm>
            <a:off x="2187922" y="3441685"/>
            <a:ext cx="301780" cy="975445"/>
          </a:xfrm>
          <a:prstGeom prst="rect">
            <a:avLst/>
          </a:prstGeom>
          <a:solidFill>
            <a:srgbClr val="00A5A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3A1684ED-BCEB-B142-58A7-29F63BA58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36" y="2354776"/>
            <a:ext cx="975445" cy="97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E514A806-9E74-7A96-D3D3-CB17FB844B9B}"/>
              </a:ext>
            </a:extLst>
          </p:cNvPr>
          <p:cNvGrpSpPr/>
          <p:nvPr/>
        </p:nvGrpSpPr>
        <p:grpSpPr>
          <a:xfrm>
            <a:off x="2504064" y="3438487"/>
            <a:ext cx="970916" cy="985010"/>
            <a:chOff x="3879950" y="2110361"/>
            <a:chExt cx="1008730" cy="97893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3124912-859A-B275-671D-508B0821793F}"/>
                </a:ext>
              </a:extLst>
            </p:cNvPr>
            <p:cNvSpPr/>
            <p:nvPr/>
          </p:nvSpPr>
          <p:spPr>
            <a:xfrm>
              <a:off x="3879950" y="2110361"/>
              <a:ext cx="1008730" cy="9789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9FD5DAA-910C-839B-E9FD-4C5EAEE0F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29927" y="2164903"/>
              <a:ext cx="911412" cy="911412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A68B243-E047-D692-F9A6-4F73C8859478}"/>
              </a:ext>
            </a:extLst>
          </p:cNvPr>
          <p:cNvSpPr txBox="1"/>
          <p:nvPr/>
        </p:nvSpPr>
        <p:spPr>
          <a:xfrm>
            <a:off x="2096500" y="1789245"/>
            <a:ext cx="2486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A5AB"/>
                </a:solidFill>
              </a:rPr>
              <a:t>Group One - Internal Participants 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0E09A5F-0D9C-C24F-EAE2-0BBAD4082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515" y="3427079"/>
            <a:ext cx="3706689" cy="97544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9160CE9-DB35-014C-07C3-0AB25A377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663" y="2328315"/>
            <a:ext cx="3706689" cy="975445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FDE2C0A9-3B10-7577-4F9A-F16A7D7A8C87}"/>
              </a:ext>
            </a:extLst>
          </p:cNvPr>
          <p:cNvSpPr/>
          <p:nvPr/>
        </p:nvSpPr>
        <p:spPr>
          <a:xfrm>
            <a:off x="6192537" y="3427077"/>
            <a:ext cx="301780" cy="975445"/>
          </a:xfrm>
          <a:prstGeom prst="rect">
            <a:avLst/>
          </a:prstGeom>
          <a:solidFill>
            <a:srgbClr val="00A5A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5AE80C3-116C-06CE-439D-969FF30B410F}"/>
              </a:ext>
            </a:extLst>
          </p:cNvPr>
          <p:cNvSpPr/>
          <p:nvPr/>
        </p:nvSpPr>
        <p:spPr>
          <a:xfrm>
            <a:off x="6192537" y="2340507"/>
            <a:ext cx="301780" cy="975445"/>
          </a:xfrm>
          <a:prstGeom prst="rect">
            <a:avLst/>
          </a:prstGeom>
          <a:solidFill>
            <a:srgbClr val="00A5A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48956AA6-27D9-16B3-9965-2221B2BEF2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0" y="2323957"/>
            <a:ext cx="981541" cy="99983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6EBA797-BDCB-95EA-5D42-DE964654A9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8443" y="3411307"/>
            <a:ext cx="981541" cy="9998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B1963D-5C42-4CCD-BBF4-98B5DEF6C7D4}"/>
              </a:ext>
            </a:extLst>
          </p:cNvPr>
          <p:cNvSpPr txBox="1"/>
          <p:nvPr/>
        </p:nvSpPr>
        <p:spPr>
          <a:xfrm>
            <a:off x="3429414" y="2334085"/>
            <a:ext cx="26550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Customer Service Specialist (Contact Centre)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Adults Specific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Experienced staff member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Usability testing of DCJ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AA53DC-6A51-9CAC-268A-51BBD4E5B297}"/>
              </a:ext>
            </a:extLst>
          </p:cNvPr>
          <p:cNvSpPr txBox="1"/>
          <p:nvPr/>
        </p:nvSpPr>
        <p:spPr>
          <a:xfrm>
            <a:off x="3474980" y="3450075"/>
            <a:ext cx="26550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Customer Service Specialist (Contact Centre)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staff member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Usability testing of DCJ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036BE-3B58-4D5B-1866-FE26FA0A43E2}"/>
              </a:ext>
            </a:extLst>
          </p:cNvPr>
          <p:cNvSpPr txBox="1"/>
          <p:nvPr/>
        </p:nvSpPr>
        <p:spPr>
          <a:xfrm>
            <a:off x="7459984" y="2334085"/>
            <a:ext cx="26550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Customer Service Specialist (Contact Centre)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Experienced staff member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Observation of current working practice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50338E-4B74-D565-3917-AF6DF091F4E7}"/>
              </a:ext>
            </a:extLst>
          </p:cNvPr>
          <p:cNvSpPr txBox="1"/>
          <p:nvPr/>
        </p:nvSpPr>
        <p:spPr>
          <a:xfrm>
            <a:off x="7459983" y="3436400"/>
            <a:ext cx="26550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Customer Service Specialist (Contact Centre)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staff member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Observation of current working practice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80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AA869D5-0458-57ED-C697-F86187DF2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0" y="496051"/>
            <a:ext cx="8424599" cy="5372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CCC465-80FD-AAD1-42EF-BAE2E5FC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831" y="0"/>
            <a:ext cx="3613366" cy="1325563"/>
          </a:xfrm>
        </p:spPr>
        <p:txBody>
          <a:bodyPr/>
          <a:lstStyle/>
          <a:p>
            <a:pPr algn="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Affinity Map</a:t>
            </a:r>
          </a:p>
        </p:txBody>
      </p:sp>
    </p:spTree>
    <p:extLst>
      <p:ext uri="{BB962C8B-B14F-4D97-AF65-F5344CB8AC3E}">
        <p14:creationId xmlns:p14="http://schemas.microsoft.com/office/powerpoint/2010/main" val="2369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E579-32DC-F3EA-6512-3A3E8F9C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590488" cy="1082352"/>
          </a:xfrm>
        </p:spPr>
        <p:txBody>
          <a:bodyPr>
            <a:normAutofit fontScale="90000"/>
          </a:bodyPr>
          <a:lstStyle/>
          <a:p>
            <a:b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Customer Journey Map 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 descr="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78A1B57B-C471-4E59-1A1D-669757832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358" y="0"/>
            <a:ext cx="6265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60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d396678-c698-4451-b9ab-bac3c3310917}" enabled="1" method="Privileged" siteId="{b524f606-f77a-4aa2-8da2-fe70343b0cce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549</Words>
  <Application>Microsoft Office PowerPoint</Application>
  <PresentationFormat>Widescreen</PresentationFormat>
  <Paragraphs>91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Usability Testing  Goals   </vt:lpstr>
      <vt:lpstr>PowerPoint Presentation</vt:lpstr>
      <vt:lpstr>PowerPoint Presentation</vt:lpstr>
      <vt:lpstr>Affinity Map</vt:lpstr>
      <vt:lpstr> Customer Journey Map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Goude</dc:creator>
  <cp:lastModifiedBy>Naomi Goude</cp:lastModifiedBy>
  <cp:revision>1</cp:revision>
  <dcterms:created xsi:type="dcterms:W3CDTF">2023-10-05T15:16:15Z</dcterms:created>
  <dcterms:modified xsi:type="dcterms:W3CDTF">2023-10-06T07:59:11Z</dcterms:modified>
</cp:coreProperties>
</file>