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5E7EF2-EA9F-4F31-9F2C-261436F20A56}" v="2" dt="2023-10-06T08:21:58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90" d="100"/>
          <a:sy n="90" d="100"/>
        </p:scale>
        <p:origin x="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omi Goude" userId="26758d0c-68f3-4442-8be3-cc6bb7169d70" providerId="ADAL" clId="{055E7EF2-EA9F-4F31-9F2C-261436F20A56}"/>
    <pc:docChg chg="undo custSel addSld delSld modSld">
      <pc:chgData name="Naomi Goude" userId="26758d0c-68f3-4442-8be3-cc6bb7169d70" providerId="ADAL" clId="{055E7EF2-EA9F-4F31-9F2C-261436F20A56}" dt="2023-10-06T08:25:28.584" v="8" actId="47"/>
      <pc:docMkLst>
        <pc:docMk/>
      </pc:docMkLst>
      <pc:sldChg chg="add del">
        <pc:chgData name="Naomi Goude" userId="26758d0c-68f3-4442-8be3-cc6bb7169d70" providerId="ADAL" clId="{055E7EF2-EA9F-4F31-9F2C-261436F20A56}" dt="2023-10-06T08:25:25.673" v="6" actId="47"/>
        <pc:sldMkLst>
          <pc:docMk/>
          <pc:sldMk cId="2125725277" sldId="257"/>
        </pc:sldMkLst>
      </pc:sldChg>
      <pc:sldChg chg="delSp add del mod">
        <pc:chgData name="Naomi Goude" userId="26758d0c-68f3-4442-8be3-cc6bb7169d70" providerId="ADAL" clId="{055E7EF2-EA9F-4F31-9F2C-261436F20A56}" dt="2023-10-06T08:25:27.717" v="7" actId="47"/>
        <pc:sldMkLst>
          <pc:docMk/>
          <pc:sldMk cId="23690639" sldId="260"/>
        </pc:sldMkLst>
        <pc:picChg chg="del">
          <ac:chgData name="Naomi Goude" userId="26758d0c-68f3-4442-8be3-cc6bb7169d70" providerId="ADAL" clId="{055E7EF2-EA9F-4F31-9F2C-261436F20A56}" dt="2023-10-06T08:22:00.762" v="2" actId="478"/>
          <ac:picMkLst>
            <pc:docMk/>
            <pc:sldMk cId="23690639" sldId="260"/>
            <ac:picMk id="5" creationId="{3AA869D5-0458-57ED-C697-F86187DF22C7}"/>
          </ac:picMkLst>
        </pc:picChg>
      </pc:sldChg>
      <pc:sldChg chg="add del">
        <pc:chgData name="Naomi Goude" userId="26758d0c-68f3-4442-8be3-cc6bb7169d70" providerId="ADAL" clId="{055E7EF2-EA9F-4F31-9F2C-261436F20A56}" dt="2023-10-06T08:25:28.584" v="8" actId="47"/>
        <pc:sldMkLst>
          <pc:docMk/>
          <pc:sldMk cId="1093236184" sldId="269"/>
        </pc:sldMkLst>
      </pc:sldChg>
      <pc:sldMasterChg chg="addSldLayout delSldLayout">
        <pc:chgData name="Naomi Goude" userId="26758d0c-68f3-4442-8be3-cc6bb7169d70" providerId="ADAL" clId="{055E7EF2-EA9F-4F31-9F2C-261436F20A56}" dt="2023-10-06T08:25:25.673" v="6" actId="47"/>
        <pc:sldMasterMkLst>
          <pc:docMk/>
          <pc:sldMasterMk cId="1310668644" sldId="2147483648"/>
        </pc:sldMasterMkLst>
        <pc:sldLayoutChg chg="add del">
          <pc:chgData name="Naomi Goude" userId="26758d0c-68f3-4442-8be3-cc6bb7169d70" providerId="ADAL" clId="{055E7EF2-EA9F-4F31-9F2C-261436F20A56}" dt="2023-10-06T08:25:25.673" v="6" actId="47"/>
          <pc:sldLayoutMkLst>
            <pc:docMk/>
            <pc:sldMasterMk cId="1310668644" sldId="2147483648"/>
            <pc:sldLayoutMk cId="3859946930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3DB9-9296-04EF-75A5-1EF0F2404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173B0-FDE2-26D0-6233-5D535A622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90937-CF5A-0047-511C-3757F0D0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AC856-DDAA-56BC-404B-B2FB443D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293E1-CE94-A79B-0973-B9781CD1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0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478BD-10AD-8CFF-0D01-7DE27050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EE90B-B497-502F-73D1-4A709A2A8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23CD-FE2B-2904-772E-2A3E581A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08CBC-EC8E-4A91-E223-B506A1ED3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832D4-B4B6-245B-8E14-4C08C7EB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3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B3562-A061-50A1-5DB7-FC358C0C5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943EC-6306-16D9-D317-285764005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DDE2-2BB4-D40A-FE83-A0D2D628D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451E6-7022-6120-E319-65E58122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E29D6-25D1-EB17-074A-4E144ADD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83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BFE83-B302-4219-BEE2-7B695B7E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B0730-A538-4A3F-AC04-131D6D1A6C2B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E7C3-5841-400A-8F60-AFDE7F2A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D51F5-0F0B-4C6E-8DE1-2368390C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2DE4B-1B64-44EE-BC52-69FD88C11E5C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E02F9000-4924-452B-AB67-E9BAFE89D6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5526C6-02BB-453F-BCAE-C60794BD519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1619"/>
            <a:ext cx="12192000" cy="101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4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92769-BA78-5FCA-99F8-8C3E345F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147C4-29B2-F751-BD7E-2CD77A653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17AC5-042C-6ABE-C925-9BA9DC60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45E1C-A095-C763-CC34-112F40AA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BCC91-F146-71AE-E09A-CEB66CAF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8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4C1F-6774-73CC-BE9C-42BDDA761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112E4-D64B-AC35-461A-7FBDDC33E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AB092-5B3B-8A41-F238-93FC58577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E26A2-E855-BEE3-918C-43B87BBCC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C8801-6CCF-A793-CF7F-26E95D77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3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A97ED-946C-7E1F-05F5-8CBDBB5B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54B55-CE6D-806A-891C-30F3EE721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43E97-15F3-7548-04C4-AEE885C68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47CEF-AE24-BD6C-7F5B-31EAEA22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BA6C3-799D-04FD-1715-7ECAD2D0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BE196-DB09-E3A2-7FBA-57F705548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40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F425-DBDC-2487-F242-3B993F0C2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1E384-2046-01A2-7869-589A6E2B6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CB1674-9982-0C78-FBC4-28FAE53D2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7D9DDB-6593-B21F-36B7-94286CB50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CBEF7-DBAE-0520-3413-84DBB9422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957CF1-D1A3-C5EF-7C5C-A227C19A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8FE94-28F4-1574-5518-62D0224D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C63B21-C02D-81A8-67ED-6F77B34D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7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C630-45AC-0EB6-5638-26FB1C56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115818-503D-11EF-3A28-CE2D6DD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B943D2-E20C-50B1-1E18-D15C19C4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DFFFB-5A76-88CA-E942-D8021C04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8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AED81-DF55-CD65-2744-23E3B4CD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C2BFC1-E9B2-8814-6D4E-B7B223ED8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E8C14-838E-FEAE-83A7-F09BC03CE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2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063A1-8AB0-A45D-8014-1ACB86656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FE5F5-18CE-9D16-4D68-B5CC815C8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4E004-4540-B34B-1D45-713EEDDC5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A1C56-6C52-8435-E10B-9D4247F7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ACC38-2F2C-EDA7-AD25-78A37F8A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791A4-06F7-9FBB-0EB0-2619D2E6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0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3BE5D-5F8B-E758-1D11-509422E4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FD5EC-0B06-7E32-6389-1E716DFD8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43794-85B2-CD0B-84CA-0A300E0AD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5CAF2-F883-D30B-0870-9A50E945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F97AA-47E1-7D95-4CB2-6FEE1FFB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52425-FB78-6DF9-47A6-F57DE3C6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1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782A9-6B5E-1D56-DDA4-27952D6C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2C8A2-19E2-062F-A3A2-DF24430A9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ADC13-C5A9-5A50-AD37-4D6032B9A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0194-FF7D-4682-B260-AC3710BCEB6A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F681-419A-D37B-9232-B538D6C70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4684-09C4-206D-589F-411073235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485AB-383E-4AD8-901A-A960CDEB4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66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0B9EE3E-9DEB-47A4-9C93-59CFCE96378C}"/>
              </a:ext>
            </a:extLst>
          </p:cNvPr>
          <p:cNvSpPr txBox="1">
            <a:spLocks/>
          </p:cNvSpPr>
          <p:nvPr/>
        </p:nvSpPr>
        <p:spPr>
          <a:xfrm>
            <a:off x="1149840" y="3709358"/>
            <a:ext cx="9707592" cy="43189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161220"/>
                </a:solidFill>
              </a:rPr>
              <a:t>User Research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B3C37-581C-4FBA-9DE8-FDB16658D084}"/>
              </a:ext>
            </a:extLst>
          </p:cNvPr>
          <p:cNvSpPr txBox="1">
            <a:spLocks/>
          </p:cNvSpPr>
          <p:nvPr/>
        </p:nvSpPr>
        <p:spPr>
          <a:xfrm>
            <a:off x="1149840" y="4270923"/>
            <a:ext cx="9707592" cy="659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solidFill>
                  <a:srgbClr val="52525A"/>
                </a:solidFill>
              </a:rPr>
              <a:t>Summary Usability Testing – LGR – Round Four – My Accounts and Libraries on desktop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C57DB-8470-07DC-7FB8-29449394A2A2}"/>
              </a:ext>
            </a:extLst>
          </p:cNvPr>
          <p:cNvSpPr txBox="1"/>
          <p:nvPr/>
        </p:nvSpPr>
        <p:spPr>
          <a:xfrm>
            <a:off x="1149840" y="4930019"/>
            <a:ext cx="19928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User Researcher: Naomi Goude </a:t>
            </a:r>
          </a:p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User Testing: Dec 2022 </a:t>
            </a:r>
          </a:p>
          <a:p>
            <a:r>
              <a:rPr lang="en-GB" sz="1000" dirty="0">
                <a:solidFill>
                  <a:schemeClr val="bg1">
                    <a:lumMod val="65000"/>
                  </a:schemeClr>
                </a:solidFill>
              </a:rPr>
              <a:t>Version: 1.0</a:t>
            </a:r>
          </a:p>
        </p:txBody>
      </p:sp>
    </p:spTree>
    <p:extLst>
      <p:ext uri="{BB962C8B-B14F-4D97-AF65-F5344CB8AC3E}">
        <p14:creationId xmlns:p14="http://schemas.microsoft.com/office/powerpoint/2010/main" val="212572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E579-32DC-F3EA-6512-3A3E8F9C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Usability Testing </a:t>
            </a:r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Goals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A9688D-0386-657C-0DF2-EFA432FECC93}"/>
              </a:ext>
            </a:extLst>
          </p:cNvPr>
          <p:cNvSpPr/>
          <p:nvPr/>
        </p:nvSpPr>
        <p:spPr>
          <a:xfrm>
            <a:off x="4222812" y="2984048"/>
            <a:ext cx="3746376" cy="29817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3B58BD-9101-1513-8ADE-EAA05C460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4342" y="2984048"/>
            <a:ext cx="3755461" cy="3002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F7619A-338B-A28F-66D6-7D20A38131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197" y="2984048"/>
            <a:ext cx="3755461" cy="29817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0F8AE45-305A-DD06-D9B5-FC581BF07390}"/>
              </a:ext>
            </a:extLst>
          </p:cNvPr>
          <p:cNvSpPr txBox="1"/>
          <p:nvPr/>
        </p:nvSpPr>
        <p:spPr>
          <a:xfrm>
            <a:off x="421629" y="3047712"/>
            <a:ext cx="337659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What?</a:t>
            </a:r>
          </a:p>
          <a:p>
            <a:pPr algn="ctr"/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fourth round of testing included the Homepage to My Account (planning) and Libraries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log in to My account to report a planning breach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log in to My Account to check reports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journey to find a local library, services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Tests included mobile and desktop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F13FB4-A794-4D69-07F4-EC7215C77D27}"/>
              </a:ext>
            </a:extLst>
          </p:cNvPr>
          <p:cNvSpPr txBox="1"/>
          <p:nvPr/>
        </p:nvSpPr>
        <p:spPr>
          <a:xfrm>
            <a:off x="4312986" y="3047712"/>
            <a:ext cx="33765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How?</a:t>
            </a:r>
          </a:p>
          <a:p>
            <a:pPr algn="ctr"/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Moderated usability testing was conducted and recorded via video call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Sessions lasted for 45- 60 minutes and included a brief interview and 4 practical journey tasks.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gave written consent in advance for their data to be used as part of the study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A25221-8EDC-4803-EE54-477BD0705809}"/>
              </a:ext>
            </a:extLst>
          </p:cNvPr>
          <p:cNvSpPr txBox="1"/>
          <p:nvPr/>
        </p:nvSpPr>
        <p:spPr>
          <a:xfrm>
            <a:off x="8393773" y="3047712"/>
            <a:ext cx="337659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A5AB"/>
                </a:solidFill>
              </a:rPr>
              <a:t>Who?</a:t>
            </a:r>
          </a:p>
          <a:p>
            <a:pPr algn="ctr"/>
            <a:endParaRPr lang="en-GB" dirty="0">
              <a:solidFill>
                <a:srgbClr val="00A5A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Usability testing was conducted with 5  residents from the 4 districts within Somerset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were recruited via the customer panel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Participants included a narrower demographic and digital confidence level compared to other studies. </a:t>
            </a: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3FA363-5D94-E14A-CFCC-116F29319E66}"/>
              </a:ext>
            </a:extLst>
          </p:cNvPr>
          <p:cNvSpPr txBox="1"/>
          <p:nvPr/>
        </p:nvSpPr>
        <p:spPr>
          <a:xfrm>
            <a:off x="3048000" y="249696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Approach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C0C38-E7CC-310F-E417-D3BC446661AF}"/>
              </a:ext>
            </a:extLst>
          </p:cNvPr>
          <p:cNvSpPr txBox="1"/>
          <p:nvPr/>
        </p:nvSpPr>
        <p:spPr>
          <a:xfrm>
            <a:off x="527948" y="1009375"/>
            <a:ext cx="10946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dirty="0">
                <a:solidFill>
                  <a:srgbClr val="00A5AB"/>
                </a:solidFill>
              </a:rPr>
              <a:t>The objective was to test the build of the new website for the Unitary Authority. To make sure we build a service that users would be happy to use, find key information and complete tasks within each of the different service areas.  </a:t>
            </a:r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E0F3F699-993E-65A5-F683-4E5C4325A6C4}"/>
              </a:ext>
            </a:extLst>
          </p:cNvPr>
          <p:cNvSpPr/>
          <p:nvPr/>
        </p:nvSpPr>
        <p:spPr>
          <a:xfrm flipH="1">
            <a:off x="1063469" y="1632597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" name="Teardrop 11">
            <a:extLst>
              <a:ext uri="{FF2B5EF4-FFF2-40B4-BE49-F238E27FC236}">
                <a16:creationId xmlns:a16="http://schemas.microsoft.com/office/drawing/2014/main" id="{FB819C28-16DE-702C-FA15-4533A9CE9277}"/>
              </a:ext>
            </a:extLst>
          </p:cNvPr>
          <p:cNvSpPr/>
          <p:nvPr/>
        </p:nvSpPr>
        <p:spPr>
          <a:xfrm flipH="1">
            <a:off x="8707805" y="1650138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3" name="Teardrop 12">
            <a:extLst>
              <a:ext uri="{FF2B5EF4-FFF2-40B4-BE49-F238E27FC236}">
                <a16:creationId xmlns:a16="http://schemas.microsoft.com/office/drawing/2014/main" id="{6AFF680C-BF0D-E194-A8F1-ADCFED1584B9}"/>
              </a:ext>
            </a:extLst>
          </p:cNvPr>
          <p:cNvSpPr/>
          <p:nvPr/>
        </p:nvSpPr>
        <p:spPr>
          <a:xfrm flipH="1">
            <a:off x="4701399" y="1631404"/>
            <a:ext cx="338611" cy="33428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9F8C49-7A41-E06B-2089-26EF88A89E79}"/>
              </a:ext>
            </a:extLst>
          </p:cNvPr>
          <p:cNvSpPr txBox="1"/>
          <p:nvPr/>
        </p:nvSpPr>
        <p:spPr>
          <a:xfrm>
            <a:off x="5172512" y="1613393"/>
            <a:ext cx="210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Uncover opportunities to improve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AAE81B-C946-7291-4B01-315589CA980B}"/>
              </a:ext>
            </a:extLst>
          </p:cNvPr>
          <p:cNvSpPr txBox="1"/>
          <p:nvPr/>
        </p:nvSpPr>
        <p:spPr>
          <a:xfrm>
            <a:off x="1507919" y="1613393"/>
            <a:ext cx="19232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Test the user journey on the new unitary authority website to identify problems.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624033-F33C-32B3-0514-CFE4CCB8A3B6}"/>
              </a:ext>
            </a:extLst>
          </p:cNvPr>
          <p:cNvSpPr txBox="1"/>
          <p:nvPr/>
        </p:nvSpPr>
        <p:spPr>
          <a:xfrm>
            <a:off x="9144000" y="1613393"/>
            <a:ext cx="2049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Learn about the target user’s behaviour and preferences </a:t>
            </a:r>
          </a:p>
        </p:txBody>
      </p:sp>
    </p:spTree>
    <p:extLst>
      <p:ext uri="{BB962C8B-B14F-4D97-AF65-F5344CB8AC3E}">
        <p14:creationId xmlns:p14="http://schemas.microsoft.com/office/powerpoint/2010/main" val="31698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4D766A-4D2B-F0DC-B875-1EB571A34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0"/>
            <a:ext cx="10516511" cy="13229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1C2E76-4D80-D1CF-1FF6-6374C357A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2143947"/>
            <a:ext cx="3706689" cy="9754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506D78-2349-3171-3F73-C222245542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3225571"/>
            <a:ext cx="3706689" cy="9754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57DF27-AA90-A14D-A857-6714A39D1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881" y="4355237"/>
            <a:ext cx="3706689" cy="97544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0E3A1F1-4C41-6C6D-2FCB-77ACEE48DCAD}"/>
              </a:ext>
            </a:extLst>
          </p:cNvPr>
          <p:cNvSpPr/>
          <p:nvPr/>
        </p:nvSpPr>
        <p:spPr>
          <a:xfrm>
            <a:off x="2181881" y="2143947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BFC814-ED54-7D47-28A1-C6B2FF9B925A}"/>
              </a:ext>
            </a:extLst>
          </p:cNvPr>
          <p:cNvSpPr/>
          <p:nvPr/>
        </p:nvSpPr>
        <p:spPr>
          <a:xfrm>
            <a:off x="2187921" y="3230856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5A95EA-A5F4-D2A0-F502-060A50F0FB6C}"/>
              </a:ext>
            </a:extLst>
          </p:cNvPr>
          <p:cNvSpPr/>
          <p:nvPr/>
        </p:nvSpPr>
        <p:spPr>
          <a:xfrm>
            <a:off x="2197755" y="4367429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14C229-308C-03E8-AD6D-4B11B7C20F4E}"/>
              </a:ext>
            </a:extLst>
          </p:cNvPr>
          <p:cNvSpPr txBox="1"/>
          <p:nvPr/>
        </p:nvSpPr>
        <p:spPr>
          <a:xfrm>
            <a:off x="3490566" y="2113128"/>
            <a:ext cx="23360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65+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PC– Chrome browser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(8)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mobile, desktop and </a:t>
            </a:r>
            <a:r>
              <a:rPr lang="en-GB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ipad</a:t>
            </a:r>
            <a:endParaRPr lang="en-GB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council website for waste and council tax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Does not use ‘My Account’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E63C5E-7A3D-74AE-83A5-8A0C58910E83}"/>
              </a:ext>
            </a:extLst>
          </p:cNvPr>
          <p:cNvSpPr txBox="1"/>
          <p:nvPr/>
        </p:nvSpPr>
        <p:spPr>
          <a:xfrm>
            <a:off x="3463691" y="3191725"/>
            <a:ext cx="24714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65+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10 laptop – Edge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council website for checking waste, uses Somerset West libraries 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Does not use ‘My Account’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68B243-E047-D692-F9A6-4F73C8859478}"/>
              </a:ext>
            </a:extLst>
          </p:cNvPr>
          <p:cNvSpPr txBox="1"/>
          <p:nvPr/>
        </p:nvSpPr>
        <p:spPr>
          <a:xfrm>
            <a:off x="2074185" y="1527894"/>
            <a:ext cx="3390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A5AB"/>
                </a:solidFill>
              </a:rPr>
              <a:t>Group One – Desktop and mobile participants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3B26F4-84E1-3310-F283-684A79504382}"/>
              </a:ext>
            </a:extLst>
          </p:cNvPr>
          <p:cNvSpPr txBox="1"/>
          <p:nvPr/>
        </p:nvSpPr>
        <p:spPr>
          <a:xfrm>
            <a:off x="3463692" y="4295270"/>
            <a:ext cx="24714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65+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Apple iphone13 -Safari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(7)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council website for checking waste, finding contacts and forms.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Does not use ‘My Account’ 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39160CE9-DB35-014C-07C3-0AB25A377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6662" y="2117486"/>
            <a:ext cx="3706689" cy="975445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55AE80C3-116C-06CE-439D-969FF30B410F}"/>
              </a:ext>
            </a:extLst>
          </p:cNvPr>
          <p:cNvSpPr/>
          <p:nvPr/>
        </p:nvSpPr>
        <p:spPr>
          <a:xfrm>
            <a:off x="6192536" y="2129678"/>
            <a:ext cx="301780" cy="975445"/>
          </a:xfrm>
          <a:prstGeom prst="rect">
            <a:avLst/>
          </a:prstGeom>
          <a:solidFill>
            <a:srgbClr val="00A5AB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C69ED3-091A-0372-61C5-11C6890FC212}"/>
              </a:ext>
            </a:extLst>
          </p:cNvPr>
          <p:cNvSpPr txBox="1"/>
          <p:nvPr/>
        </p:nvSpPr>
        <p:spPr>
          <a:xfrm>
            <a:off x="7459983" y="2074434"/>
            <a:ext cx="24233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65+ years 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Mac studio </a:t>
            </a:r>
            <a:r>
              <a:rPr lang="en-GB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ios</a:t>
            </a: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Ventura – Safari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Confident Internet user (9)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desktop and </a:t>
            </a:r>
            <a:r>
              <a:rPr lang="en-GB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ipad</a:t>
            </a: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work &amp; 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Uses council website for finding council related information – contact names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D442B6F-E060-5532-C1B1-E5CE6B098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2496" y="2127836"/>
            <a:ext cx="981541" cy="999831"/>
          </a:xfrm>
          <a:prstGeom prst="rect">
            <a:avLst/>
          </a:prstGeom>
        </p:spPr>
      </p:pic>
      <p:pic>
        <p:nvPicPr>
          <p:cNvPr id="3" name="Picture 2" descr="See the source image">
            <a:extLst>
              <a:ext uri="{FF2B5EF4-FFF2-40B4-BE49-F238E27FC236}">
                <a16:creationId xmlns:a16="http://schemas.microsoft.com/office/drawing/2014/main" id="{04112AE0-4E6B-2BB8-1857-63C67917C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246" y="3227508"/>
            <a:ext cx="975445" cy="97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ee the source image">
            <a:extLst>
              <a:ext uri="{FF2B5EF4-FFF2-40B4-BE49-F238E27FC236}">
                <a16:creationId xmlns:a16="http://schemas.microsoft.com/office/drawing/2014/main" id="{24C77678-92CF-5688-10FE-2FE6858AD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592" y="4346157"/>
            <a:ext cx="975445" cy="97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See the source image">
            <a:extLst>
              <a:ext uri="{FF2B5EF4-FFF2-40B4-BE49-F238E27FC236}">
                <a16:creationId xmlns:a16="http://schemas.microsoft.com/office/drawing/2014/main" id="{6804BDA2-6B1F-2434-1DBE-F231F11CA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427" y="2121415"/>
            <a:ext cx="975445" cy="97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831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399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Usability Testing  Goals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Goude</dc:creator>
  <cp:lastModifiedBy>Naomi Goude</cp:lastModifiedBy>
  <cp:revision>1</cp:revision>
  <dcterms:created xsi:type="dcterms:W3CDTF">2023-10-06T08:17:47Z</dcterms:created>
  <dcterms:modified xsi:type="dcterms:W3CDTF">2023-10-06T08:25:34Z</dcterms:modified>
</cp:coreProperties>
</file>