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4"/>
    <p:sldMasterId id="2147483658" r:id="rId5"/>
    <p:sldMasterId id="2147483664" r:id="rId6"/>
    <p:sldMasterId id="2147483660" r:id="rId7"/>
    <p:sldMasterId id="2147483666" r:id="rId8"/>
    <p:sldMasterId id="2147483668" r:id="rId9"/>
    <p:sldMasterId id="2147483662" r:id="rId10"/>
  </p:sldMasterIdLst>
  <p:notesMasterIdLst>
    <p:notesMasterId r:id="rId26"/>
  </p:notesMasterIdLst>
  <p:handoutMasterIdLst>
    <p:handoutMasterId r:id="rId27"/>
  </p:handoutMasterIdLst>
  <p:sldIdLst>
    <p:sldId id="257" r:id="rId11"/>
    <p:sldId id="258" r:id="rId12"/>
    <p:sldId id="283" r:id="rId13"/>
    <p:sldId id="279" r:id="rId14"/>
    <p:sldId id="261" r:id="rId15"/>
    <p:sldId id="286" r:id="rId16"/>
    <p:sldId id="287" r:id="rId17"/>
    <p:sldId id="288" r:id="rId18"/>
    <p:sldId id="289" r:id="rId19"/>
    <p:sldId id="284" r:id="rId20"/>
    <p:sldId id="267" r:id="rId21"/>
    <p:sldId id="268" r:id="rId22"/>
    <p:sldId id="285" r:id="rId23"/>
    <p:sldId id="290" r:id="rId24"/>
    <p:sldId id="26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72"/>
    <a:srgbClr val="011E41"/>
    <a:srgbClr val="19D3C5"/>
    <a:srgbClr val="76BC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5ED9F6-5C0B-42CC-805E-08C1074AF6EF}" v="7" dt="2023-11-20T10:13:21.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6" y="232"/>
      </p:cViewPr>
      <p:guideLst/>
    </p:cSldViewPr>
  </p:slideViewPr>
  <p:notesTextViewPr>
    <p:cViewPr>
      <p:scale>
        <a:sx n="3" d="2"/>
        <a:sy n="3" d="2"/>
      </p:scale>
      <p:origin x="0" y="0"/>
    </p:cViewPr>
  </p:notesText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1E2C90-FBC6-E37B-61A6-B69897A3EB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7FCEEF8-FA2E-0E34-7170-60CC082493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4EA079-2DF0-4519-9D44-C5FEA9F9D809}" type="datetimeFigureOut">
              <a:rPr lang="en-GB" smtClean="0"/>
              <a:t>20/11/2023</a:t>
            </a:fld>
            <a:endParaRPr lang="en-GB"/>
          </a:p>
        </p:txBody>
      </p:sp>
      <p:sp>
        <p:nvSpPr>
          <p:cNvPr id="4" name="Footer Placeholder 3">
            <a:extLst>
              <a:ext uri="{FF2B5EF4-FFF2-40B4-BE49-F238E27FC236}">
                <a16:creationId xmlns:a16="http://schemas.microsoft.com/office/drawing/2014/main" id="{DF8E4C6B-AC6E-BE49-7E90-3D438ED7325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047CE52-C97E-DCF0-DCF7-A61ECD9DED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70BEA3-A71A-41F8-902B-A9BB571639B1}" type="slidenum">
              <a:rPr lang="en-GB" smtClean="0"/>
              <a:t>‹#›</a:t>
            </a:fld>
            <a:endParaRPr lang="en-GB"/>
          </a:p>
        </p:txBody>
      </p:sp>
    </p:spTree>
    <p:extLst>
      <p:ext uri="{BB962C8B-B14F-4D97-AF65-F5344CB8AC3E}">
        <p14:creationId xmlns:p14="http://schemas.microsoft.com/office/powerpoint/2010/main" val="2075417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4AB0D0-8AEB-41E1-A72C-FE34B1678B0D}" type="datetimeFigureOut">
              <a:rPr lang="en-GB" smtClean="0"/>
              <a:t>20/11/2023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99E98C-7401-4C68-AAD2-BC26A1380E66}" type="slidenum">
              <a:rPr lang="en-GB" smtClean="0"/>
              <a:t>‹#›</a:t>
            </a:fld>
            <a:endParaRPr lang="en-GB"/>
          </a:p>
        </p:txBody>
      </p:sp>
    </p:spTree>
    <p:extLst>
      <p:ext uri="{BB962C8B-B14F-4D97-AF65-F5344CB8AC3E}">
        <p14:creationId xmlns:p14="http://schemas.microsoft.com/office/powerpoint/2010/main" val="3317735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8312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0229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7F8953B-80E1-4E3A-5FB9-8FB3390CADA8}"/>
              </a:ext>
            </a:extLst>
          </p:cNvPr>
          <p:cNvSpPr>
            <a:spLocks noGrp="1"/>
          </p:cNvSpPr>
          <p:nvPr>
            <p:ph type="pic" sz="quarter" idx="10"/>
          </p:nvPr>
        </p:nvSpPr>
        <p:spPr>
          <a:xfrm>
            <a:off x="7495786" y="456422"/>
            <a:ext cx="4339656" cy="2252272"/>
          </a:xfrm>
          <a:prstGeom prst="rect">
            <a:avLst/>
          </a:prstGeom>
        </p:spPr>
        <p:txBody>
          <a:bodyPr/>
          <a:lstStyle/>
          <a:p>
            <a:endParaRPr lang="en-GB"/>
          </a:p>
        </p:txBody>
      </p:sp>
      <p:sp>
        <p:nvSpPr>
          <p:cNvPr id="4" name="Picture Placeholder 2">
            <a:extLst>
              <a:ext uri="{FF2B5EF4-FFF2-40B4-BE49-F238E27FC236}">
                <a16:creationId xmlns:a16="http://schemas.microsoft.com/office/drawing/2014/main" id="{61F0BF9F-567D-69BA-EC66-A752E3B3EE9F}"/>
              </a:ext>
            </a:extLst>
          </p:cNvPr>
          <p:cNvSpPr>
            <a:spLocks noGrp="1"/>
          </p:cNvSpPr>
          <p:nvPr>
            <p:ph type="pic" sz="quarter" idx="11"/>
          </p:nvPr>
        </p:nvSpPr>
        <p:spPr>
          <a:xfrm>
            <a:off x="7495786" y="3576309"/>
            <a:ext cx="4339656" cy="2252272"/>
          </a:xfrm>
          <a:prstGeom prst="rect">
            <a:avLst/>
          </a:prstGeom>
        </p:spPr>
        <p:txBody>
          <a:bodyPr/>
          <a:lstStyle/>
          <a:p>
            <a:endParaRPr lang="en-GB"/>
          </a:p>
        </p:txBody>
      </p:sp>
    </p:spTree>
    <p:extLst>
      <p:ext uri="{BB962C8B-B14F-4D97-AF65-F5344CB8AC3E}">
        <p14:creationId xmlns:p14="http://schemas.microsoft.com/office/powerpoint/2010/main" val="3512265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847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D4F51E-9C34-DBAD-CC57-291494DBAB62}"/>
              </a:ext>
            </a:extLst>
          </p:cNvPr>
          <p:cNvSpPr>
            <a:spLocks noGrp="1"/>
          </p:cNvSpPr>
          <p:nvPr>
            <p:ph type="pic" sz="quarter" idx="10"/>
          </p:nvPr>
        </p:nvSpPr>
        <p:spPr>
          <a:xfrm>
            <a:off x="8420100" y="1517650"/>
            <a:ext cx="2906713" cy="1911350"/>
          </a:xfrm>
          <a:prstGeom prst="rect">
            <a:avLst/>
          </a:prstGeom>
        </p:spPr>
        <p:txBody>
          <a:bodyPr/>
          <a:lstStyle/>
          <a:p>
            <a:endParaRPr lang="en-GB"/>
          </a:p>
        </p:txBody>
      </p:sp>
      <p:sp>
        <p:nvSpPr>
          <p:cNvPr id="4" name="Picture Placeholder 2">
            <a:extLst>
              <a:ext uri="{FF2B5EF4-FFF2-40B4-BE49-F238E27FC236}">
                <a16:creationId xmlns:a16="http://schemas.microsoft.com/office/drawing/2014/main" id="{EA2FA4F6-C353-88B3-C993-8DE6ED4BF003}"/>
              </a:ext>
            </a:extLst>
          </p:cNvPr>
          <p:cNvSpPr>
            <a:spLocks noGrp="1"/>
          </p:cNvSpPr>
          <p:nvPr>
            <p:ph type="pic" sz="quarter" idx="11"/>
          </p:nvPr>
        </p:nvSpPr>
        <p:spPr>
          <a:xfrm>
            <a:off x="8420099" y="3586552"/>
            <a:ext cx="2906713" cy="1911350"/>
          </a:xfrm>
          <a:prstGeom prst="rect">
            <a:avLst/>
          </a:prstGeom>
        </p:spPr>
        <p:txBody>
          <a:bodyPr/>
          <a:lstStyle/>
          <a:p>
            <a:endParaRPr lang="en-GB"/>
          </a:p>
        </p:txBody>
      </p:sp>
    </p:spTree>
    <p:extLst>
      <p:ext uri="{BB962C8B-B14F-4D97-AF65-F5344CB8AC3E}">
        <p14:creationId xmlns:p14="http://schemas.microsoft.com/office/powerpoint/2010/main" val="2594994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623DFE-41F0-C602-D8B3-C85EA7930AA5}"/>
              </a:ext>
            </a:extLst>
          </p:cNvPr>
          <p:cNvSpPr>
            <a:spLocks noGrp="1"/>
          </p:cNvSpPr>
          <p:nvPr>
            <p:ph type="dt" sz="half" idx="10"/>
          </p:nvPr>
        </p:nvSpPr>
        <p:spPr/>
        <p:txBody>
          <a:bodyPr/>
          <a:lstStyle/>
          <a:p>
            <a:fld id="{9B0EF62B-8ACB-41F0-897E-7EE59410ADB4}" type="datetimeFigureOut">
              <a:rPr lang="en-GB" smtClean="0"/>
              <a:t>20/11/2023</a:t>
            </a:fld>
            <a:endParaRPr lang="en-GB"/>
          </a:p>
        </p:txBody>
      </p:sp>
      <p:sp>
        <p:nvSpPr>
          <p:cNvPr id="3" name="Footer Placeholder 2">
            <a:extLst>
              <a:ext uri="{FF2B5EF4-FFF2-40B4-BE49-F238E27FC236}">
                <a16:creationId xmlns:a16="http://schemas.microsoft.com/office/drawing/2014/main" id="{24AA15A3-E021-2581-D1C7-B9076AEE851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59A9181-1F38-F472-B733-D4878D49E6F7}"/>
              </a:ext>
            </a:extLst>
          </p:cNvPr>
          <p:cNvSpPr>
            <a:spLocks noGrp="1"/>
          </p:cNvSpPr>
          <p:nvPr>
            <p:ph type="sldNum" sz="quarter" idx="12"/>
          </p:nvPr>
        </p:nvSpPr>
        <p:spPr/>
        <p:txBody>
          <a:bodyPr/>
          <a:lstStyle/>
          <a:p>
            <a:fld id="{5B5CC184-0B6A-4F83-8E7A-D26A2B0544C7}" type="slidenum">
              <a:rPr lang="en-GB" smtClean="0"/>
              <a:t>‹#›</a:t>
            </a:fld>
            <a:endParaRPr lang="en-GB"/>
          </a:p>
        </p:txBody>
      </p:sp>
    </p:spTree>
    <p:extLst>
      <p:ext uri="{BB962C8B-B14F-4D97-AF65-F5344CB8AC3E}">
        <p14:creationId xmlns:p14="http://schemas.microsoft.com/office/powerpoint/2010/main" val="1893737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FDFCC89-4DBE-6454-EA6D-F376C03455AE}"/>
              </a:ext>
            </a:extLst>
          </p:cNvPr>
          <p:cNvSpPr>
            <a:spLocks noGrp="1"/>
          </p:cNvSpPr>
          <p:nvPr>
            <p:ph type="pic" sz="quarter" idx="10"/>
          </p:nvPr>
        </p:nvSpPr>
        <p:spPr>
          <a:xfrm>
            <a:off x="906463" y="4468813"/>
            <a:ext cx="2924175" cy="1992312"/>
          </a:xfrm>
          <a:prstGeom prst="rect">
            <a:avLst/>
          </a:prstGeom>
        </p:spPr>
        <p:txBody>
          <a:bodyPr/>
          <a:lstStyle/>
          <a:p>
            <a:endParaRPr lang="en-GB"/>
          </a:p>
        </p:txBody>
      </p:sp>
      <p:sp>
        <p:nvSpPr>
          <p:cNvPr id="7" name="Picture Placeholder 4">
            <a:extLst>
              <a:ext uri="{FF2B5EF4-FFF2-40B4-BE49-F238E27FC236}">
                <a16:creationId xmlns:a16="http://schemas.microsoft.com/office/drawing/2014/main" id="{34104393-F7D0-8059-FA49-FBB10150647E}"/>
              </a:ext>
            </a:extLst>
          </p:cNvPr>
          <p:cNvSpPr>
            <a:spLocks noGrp="1"/>
          </p:cNvSpPr>
          <p:nvPr>
            <p:ph type="pic" sz="quarter" idx="12"/>
          </p:nvPr>
        </p:nvSpPr>
        <p:spPr>
          <a:xfrm>
            <a:off x="4633912" y="4466268"/>
            <a:ext cx="2924175" cy="1992312"/>
          </a:xfrm>
          <a:prstGeom prst="rect">
            <a:avLst/>
          </a:prstGeom>
        </p:spPr>
        <p:txBody>
          <a:bodyPr/>
          <a:lstStyle/>
          <a:p>
            <a:endParaRPr lang="en-GB"/>
          </a:p>
        </p:txBody>
      </p:sp>
      <p:sp>
        <p:nvSpPr>
          <p:cNvPr id="8" name="Picture Placeholder 4">
            <a:extLst>
              <a:ext uri="{FF2B5EF4-FFF2-40B4-BE49-F238E27FC236}">
                <a16:creationId xmlns:a16="http://schemas.microsoft.com/office/drawing/2014/main" id="{32423352-6820-9DE5-875E-25A3933A81FA}"/>
              </a:ext>
            </a:extLst>
          </p:cNvPr>
          <p:cNvSpPr>
            <a:spLocks noGrp="1"/>
          </p:cNvSpPr>
          <p:nvPr>
            <p:ph type="pic" sz="quarter" idx="13"/>
          </p:nvPr>
        </p:nvSpPr>
        <p:spPr>
          <a:xfrm>
            <a:off x="8208962" y="4466268"/>
            <a:ext cx="2924175" cy="1992312"/>
          </a:xfrm>
          <a:prstGeom prst="rect">
            <a:avLst/>
          </a:prstGeom>
        </p:spPr>
        <p:txBody>
          <a:bodyPr/>
          <a:lstStyle/>
          <a:p>
            <a:endParaRPr lang="en-GB"/>
          </a:p>
        </p:txBody>
      </p:sp>
    </p:spTree>
    <p:extLst>
      <p:ext uri="{BB962C8B-B14F-4D97-AF65-F5344CB8AC3E}">
        <p14:creationId xmlns:p14="http://schemas.microsoft.com/office/powerpoint/2010/main" val="1091497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30435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6.xml"/><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7.xml"/><Relationship Id="rId1" Type="http://schemas.openxmlformats.org/officeDocument/2006/relationships/slideLayout" Target="../slideLayouts/slideLayout8.xml"/><Relationship Id="rId4" Type="http://schemas.openxmlformats.org/officeDocument/2006/relationships/image" Target="../media/image6.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Shape">
            <a:extLst>
              <a:ext uri="{FF2B5EF4-FFF2-40B4-BE49-F238E27FC236}">
                <a16:creationId xmlns:a16="http://schemas.microsoft.com/office/drawing/2014/main" id="{5904852E-5BDE-4F31-A115-E7DEAB6B1450}"/>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25447" t="24791" r="11469" b="22353"/>
          <a:stretch/>
        </p:blipFill>
        <p:spPr>
          <a:xfrm>
            <a:off x="0" y="0"/>
            <a:ext cx="10229850" cy="6858000"/>
          </a:xfrm>
          <a:prstGeom prst="rect">
            <a:avLst/>
          </a:prstGeom>
        </p:spPr>
      </p:pic>
      <p:pic>
        <p:nvPicPr>
          <p:cNvPr id="8" name="Picture 7" descr="Logo&#10;&#10;Description automatically generated with low confidence">
            <a:extLst>
              <a:ext uri="{FF2B5EF4-FFF2-40B4-BE49-F238E27FC236}">
                <a16:creationId xmlns:a16="http://schemas.microsoft.com/office/drawing/2014/main" id="{176EED41-9290-52DD-F99B-00E4C7CA069F}"/>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t="82778"/>
          <a:stretch/>
        </p:blipFill>
        <p:spPr>
          <a:xfrm>
            <a:off x="895001" y="5063180"/>
            <a:ext cx="3981799" cy="1013770"/>
          </a:xfrm>
          <a:prstGeom prst="rect">
            <a:avLst/>
          </a:prstGeom>
        </p:spPr>
      </p:pic>
    </p:spTree>
    <p:extLst>
      <p:ext uri="{BB962C8B-B14F-4D97-AF65-F5344CB8AC3E}">
        <p14:creationId xmlns:p14="http://schemas.microsoft.com/office/powerpoint/2010/main" val="1633217866"/>
      </p:ext>
    </p:extLst>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20F74B-3053-4EA7-6612-79CE9C12273A}"/>
              </a:ext>
            </a:extLst>
          </p:cNvPr>
          <p:cNvSpPr/>
          <p:nvPr userDrawn="1"/>
        </p:nvSpPr>
        <p:spPr>
          <a:xfrm>
            <a:off x="0" y="-2160"/>
            <a:ext cx="12192000" cy="1667058"/>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A black and white spiral&#10;&#10;Description automatically generated with low confidence">
            <a:extLst>
              <a:ext uri="{FF2B5EF4-FFF2-40B4-BE49-F238E27FC236}">
                <a16:creationId xmlns:a16="http://schemas.microsoft.com/office/drawing/2014/main" id="{AB12C66F-87DB-1D82-E46D-4AB472A1EFD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6664722">
            <a:off x="6781850" y="-1855217"/>
            <a:ext cx="6318409" cy="6276287"/>
          </a:xfrm>
          <a:prstGeom prst="rect">
            <a:avLst/>
          </a:prstGeom>
        </p:spPr>
      </p:pic>
    </p:spTree>
    <p:extLst>
      <p:ext uri="{BB962C8B-B14F-4D97-AF65-F5344CB8AC3E}">
        <p14:creationId xmlns:p14="http://schemas.microsoft.com/office/powerpoint/2010/main" val="244659164"/>
      </p:ext>
    </p:extLst>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FE3451E-B880-94C7-0B09-43313F30BC1D}"/>
              </a:ext>
            </a:extLst>
          </p:cNvPr>
          <p:cNvSpPr/>
          <p:nvPr userDrawn="1"/>
        </p:nvSpPr>
        <p:spPr>
          <a:xfrm>
            <a:off x="7004482" y="1"/>
            <a:ext cx="5187518" cy="6922652"/>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ircle&#10;&#10;Description automatically generated">
            <a:extLst>
              <a:ext uri="{FF2B5EF4-FFF2-40B4-BE49-F238E27FC236}">
                <a16:creationId xmlns:a16="http://schemas.microsoft.com/office/drawing/2014/main" id="{81677155-4FAF-D144-791F-3758B3D63D8D}"/>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5224" r="25687" b="64051"/>
          <a:stretch/>
        </p:blipFill>
        <p:spPr>
          <a:xfrm rot="19800000">
            <a:off x="7053743" y="4370025"/>
            <a:ext cx="5792286" cy="3766803"/>
          </a:xfrm>
          <a:prstGeom prst="rect">
            <a:avLst/>
          </a:prstGeom>
        </p:spPr>
      </p:pic>
      <p:cxnSp>
        <p:nvCxnSpPr>
          <p:cNvPr id="8" name="Straight Connector 7">
            <a:extLst>
              <a:ext uri="{FF2B5EF4-FFF2-40B4-BE49-F238E27FC236}">
                <a16:creationId xmlns:a16="http://schemas.microsoft.com/office/drawing/2014/main" id="{859AEF0C-9591-6D91-3888-D1A07A1492E8}"/>
              </a:ext>
            </a:extLst>
          </p:cNvPr>
          <p:cNvCxnSpPr>
            <a:cxnSpLocks/>
          </p:cNvCxnSpPr>
          <p:nvPr userDrawn="1"/>
        </p:nvCxnSpPr>
        <p:spPr>
          <a:xfrm>
            <a:off x="847550" y="1248063"/>
            <a:ext cx="5837335"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2250820"/>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8C9B9B39-0EAE-663F-8916-D13B0E3836A9}"/>
              </a:ext>
            </a:extLst>
          </p:cNvPr>
          <p:cNvCxnSpPr>
            <a:cxnSpLocks/>
          </p:cNvCxnSpPr>
          <p:nvPr userDrawn="1"/>
        </p:nvCxnSpPr>
        <p:spPr>
          <a:xfrm>
            <a:off x="847550" y="1248063"/>
            <a:ext cx="10496899"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1A453FC0-0102-35C4-F1B4-3B8B75CE6BF5}"/>
              </a:ext>
            </a:extLst>
          </p:cNvPr>
          <p:cNvSpPr/>
          <p:nvPr userDrawn="1"/>
        </p:nvSpPr>
        <p:spPr>
          <a:xfrm>
            <a:off x="0" y="6383547"/>
            <a:ext cx="12192000" cy="539103"/>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Circle&#10;&#10;Description automatically generated">
            <a:extLst>
              <a:ext uri="{FF2B5EF4-FFF2-40B4-BE49-F238E27FC236}">
                <a16:creationId xmlns:a16="http://schemas.microsoft.com/office/drawing/2014/main" id="{B083A677-4B28-1812-C4A1-BB7ED0E557B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5224" r="25687" b="64051"/>
          <a:stretch/>
        </p:blipFill>
        <p:spPr>
          <a:xfrm rot="19800000">
            <a:off x="7291524" y="5132462"/>
            <a:ext cx="4989911" cy="3041270"/>
          </a:xfrm>
          <a:prstGeom prst="rect">
            <a:avLst/>
          </a:prstGeom>
        </p:spPr>
      </p:pic>
    </p:spTree>
    <p:extLst>
      <p:ext uri="{BB962C8B-B14F-4D97-AF65-F5344CB8AC3E}">
        <p14:creationId xmlns:p14="http://schemas.microsoft.com/office/powerpoint/2010/main" val="684240875"/>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8C9B9B39-0EAE-663F-8916-D13B0E3836A9}"/>
              </a:ext>
            </a:extLst>
          </p:cNvPr>
          <p:cNvCxnSpPr>
            <a:cxnSpLocks/>
          </p:cNvCxnSpPr>
          <p:nvPr userDrawn="1"/>
        </p:nvCxnSpPr>
        <p:spPr>
          <a:xfrm>
            <a:off x="847550" y="1248063"/>
            <a:ext cx="10496899"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E886B4E-914A-6D02-BC61-6FEAAE502B52}"/>
              </a:ext>
            </a:extLst>
          </p:cNvPr>
          <p:cNvSpPr/>
          <p:nvPr userDrawn="1"/>
        </p:nvSpPr>
        <p:spPr>
          <a:xfrm>
            <a:off x="0" y="6383547"/>
            <a:ext cx="12192000" cy="539103"/>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Circle&#10;&#10;Description automatically generated">
            <a:extLst>
              <a:ext uri="{FF2B5EF4-FFF2-40B4-BE49-F238E27FC236}">
                <a16:creationId xmlns:a16="http://schemas.microsoft.com/office/drawing/2014/main" id="{6CA36070-64C1-1CC1-E342-A4DD4F4A0255}"/>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35224" r="25687" b="64051"/>
          <a:stretch/>
        </p:blipFill>
        <p:spPr>
          <a:xfrm rot="19800000">
            <a:off x="7291524" y="5132462"/>
            <a:ext cx="4989911" cy="3041270"/>
          </a:xfrm>
          <a:prstGeom prst="rect">
            <a:avLst/>
          </a:prstGeom>
        </p:spPr>
      </p:pic>
    </p:spTree>
    <p:extLst>
      <p:ext uri="{BB962C8B-B14F-4D97-AF65-F5344CB8AC3E}">
        <p14:creationId xmlns:p14="http://schemas.microsoft.com/office/powerpoint/2010/main" val="3973119817"/>
      </p:ext>
    </p:extLst>
  </p:cSld>
  <p:clrMap bg1="lt1" tx1="dk1" bg2="lt2" tx2="dk2" accent1="accent1" accent2="accent2" accent3="accent3" accent4="accent4" accent5="accent5" accent6="accent6" hlink="hlink" folHlink="folHlink"/>
  <p:sldLayoutIdLst>
    <p:sldLayoutId id="2147483667" r:id="rId1"/>
    <p:sldLayoutId id="214748367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8C9B9B39-0EAE-663F-8916-D13B0E3836A9}"/>
              </a:ext>
            </a:extLst>
          </p:cNvPr>
          <p:cNvCxnSpPr>
            <a:cxnSpLocks/>
          </p:cNvCxnSpPr>
          <p:nvPr userDrawn="1"/>
        </p:nvCxnSpPr>
        <p:spPr>
          <a:xfrm>
            <a:off x="847550" y="1248063"/>
            <a:ext cx="10496899"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68A6119-C88D-3649-1CD4-7CC0622E9784}"/>
              </a:ext>
            </a:extLst>
          </p:cNvPr>
          <p:cNvSpPr/>
          <p:nvPr userDrawn="1"/>
        </p:nvSpPr>
        <p:spPr>
          <a:xfrm>
            <a:off x="0" y="6383547"/>
            <a:ext cx="12192000" cy="539103"/>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descr="Circle&#10;&#10;Description automatically generated">
            <a:extLst>
              <a:ext uri="{FF2B5EF4-FFF2-40B4-BE49-F238E27FC236}">
                <a16:creationId xmlns:a16="http://schemas.microsoft.com/office/drawing/2014/main" id="{D47B3F49-4DAA-D4D0-1CB6-2B7CBB9B6B0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5224" r="25687" b="64051"/>
          <a:stretch/>
        </p:blipFill>
        <p:spPr>
          <a:xfrm rot="19800000">
            <a:off x="7291524" y="5132462"/>
            <a:ext cx="4989911" cy="3041270"/>
          </a:xfrm>
          <a:prstGeom prst="rect">
            <a:avLst/>
          </a:prstGeom>
        </p:spPr>
      </p:pic>
    </p:spTree>
    <p:extLst>
      <p:ext uri="{BB962C8B-B14F-4D97-AF65-F5344CB8AC3E}">
        <p14:creationId xmlns:p14="http://schemas.microsoft.com/office/powerpoint/2010/main" val="2066364808"/>
      </p:ext>
    </p:extLst>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15950EE9-87B8-A6A1-83DF-026C64CBFB6A}"/>
              </a:ext>
            </a:extLst>
          </p:cNvPr>
          <p:cNvCxnSpPr>
            <a:cxnSpLocks/>
          </p:cNvCxnSpPr>
          <p:nvPr userDrawn="1"/>
        </p:nvCxnSpPr>
        <p:spPr>
          <a:xfrm>
            <a:off x="4692072" y="6008963"/>
            <a:ext cx="6902165"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pic>
        <p:nvPicPr>
          <p:cNvPr id="5" name="Graphic 4">
            <a:extLst>
              <a:ext uri="{FF2B5EF4-FFF2-40B4-BE49-F238E27FC236}">
                <a16:creationId xmlns:a16="http://schemas.microsoft.com/office/drawing/2014/main" id="{733E436F-A51F-4978-BFD2-80DC7D457BB2}"/>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l="15000" b="7822"/>
          <a:stretch/>
        </p:blipFill>
        <p:spPr>
          <a:xfrm>
            <a:off x="0" y="2613891"/>
            <a:ext cx="4231614" cy="4244108"/>
          </a:xfrm>
          <a:prstGeom prst="rect">
            <a:avLst/>
          </a:prstGeom>
        </p:spPr>
      </p:pic>
    </p:spTree>
    <p:extLst>
      <p:ext uri="{BB962C8B-B14F-4D97-AF65-F5344CB8AC3E}">
        <p14:creationId xmlns:p14="http://schemas.microsoft.com/office/powerpoint/2010/main" val="1347444650"/>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iro.com/app/board/uXjVPE2FWuw=/?moveToWidget=3458764556853671439&amp;cot=14"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A69677-82D3-7BB6-F4D1-809EDEB52FF0}"/>
              </a:ext>
            </a:extLst>
          </p:cNvPr>
          <p:cNvSpPr txBox="1"/>
          <p:nvPr/>
        </p:nvSpPr>
        <p:spPr>
          <a:xfrm>
            <a:off x="813937" y="1208151"/>
            <a:ext cx="6457950" cy="2585323"/>
          </a:xfrm>
          <a:prstGeom prst="rect">
            <a:avLst/>
          </a:prstGeom>
          <a:noFill/>
        </p:spPr>
        <p:txBody>
          <a:bodyPr wrap="square" lIns="91440" tIns="45720" rIns="91440" bIns="45720" rtlCol="0" anchor="t">
            <a:spAutoFit/>
          </a:bodyPr>
          <a:lstStyle/>
          <a:p>
            <a:r>
              <a:rPr lang="en-GB" sz="5400" b="1" dirty="0">
                <a:solidFill>
                  <a:schemeClr val="bg1"/>
                </a:solidFill>
                <a:latin typeface="Arial"/>
                <a:cs typeface="Arial"/>
              </a:rPr>
              <a:t>Somerset Domestic Abuse Service  </a:t>
            </a:r>
            <a:endParaRPr lang="en-US" sz="5400" dirty="0">
              <a:solidFill>
                <a:schemeClr val="bg1"/>
              </a:solidFill>
              <a:latin typeface="Arial"/>
              <a:cs typeface="Arial"/>
            </a:endParaRPr>
          </a:p>
        </p:txBody>
      </p:sp>
      <p:sp>
        <p:nvSpPr>
          <p:cNvPr id="3" name="TextBox 2">
            <a:extLst>
              <a:ext uri="{FF2B5EF4-FFF2-40B4-BE49-F238E27FC236}">
                <a16:creationId xmlns:a16="http://schemas.microsoft.com/office/drawing/2014/main" id="{F548BFAA-A455-21EE-7689-E90BF9160637}"/>
              </a:ext>
            </a:extLst>
          </p:cNvPr>
          <p:cNvSpPr txBox="1"/>
          <p:nvPr/>
        </p:nvSpPr>
        <p:spPr>
          <a:xfrm>
            <a:off x="813937" y="3849225"/>
            <a:ext cx="6457950" cy="523220"/>
          </a:xfrm>
          <a:prstGeom prst="rect">
            <a:avLst/>
          </a:prstGeom>
          <a:noFill/>
        </p:spPr>
        <p:txBody>
          <a:bodyPr wrap="square" rtlCol="0">
            <a:spAutoFit/>
          </a:bodyPr>
          <a:lstStyle/>
          <a:p>
            <a:r>
              <a:rPr lang="en-GB" sz="2800" dirty="0">
                <a:solidFill>
                  <a:schemeClr val="bg1"/>
                </a:solidFill>
                <a:latin typeface="Arial" panose="020B0604020202020204" pitchFamily="34" charset="0"/>
                <a:cs typeface="Arial" panose="020B0604020202020204" pitchFamily="34" charset="0"/>
              </a:rPr>
              <a:t>June 2023 </a:t>
            </a:r>
            <a:endParaRPr lang="en-GB"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3580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board with many different colored squares&#10;&#10;Description automatically generated">
            <a:hlinkClick r:id="rId2"/>
            <a:extLst>
              <a:ext uri="{FF2B5EF4-FFF2-40B4-BE49-F238E27FC236}">
                <a16:creationId xmlns:a16="http://schemas.microsoft.com/office/drawing/2014/main" id="{5013EF9C-A7F8-03CE-4BA9-94482FC94D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098" y="958723"/>
            <a:ext cx="10763803" cy="4940554"/>
          </a:xfrm>
          <a:prstGeom prst="rect">
            <a:avLst/>
          </a:prstGeom>
        </p:spPr>
      </p:pic>
    </p:spTree>
    <p:extLst>
      <p:ext uri="{BB962C8B-B14F-4D97-AF65-F5344CB8AC3E}">
        <p14:creationId xmlns:p14="http://schemas.microsoft.com/office/powerpoint/2010/main" val="4108226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0E5B3F-98C4-E108-B54A-D8131849EBDB}"/>
              </a:ext>
            </a:extLst>
          </p:cNvPr>
          <p:cNvSpPr txBox="1"/>
          <p:nvPr/>
        </p:nvSpPr>
        <p:spPr>
          <a:xfrm>
            <a:off x="571859" y="255368"/>
            <a:ext cx="10875753" cy="985270"/>
          </a:xfrm>
          <a:prstGeom prst="rect">
            <a:avLst/>
          </a:prstGeom>
          <a:noFill/>
        </p:spPr>
        <p:txBody>
          <a:bodyPr wrap="square">
            <a:spAutoFit/>
          </a:bodyPr>
          <a:lstStyle/>
          <a:p>
            <a:pPr>
              <a:lnSpc>
                <a:spcPct val="107000"/>
              </a:lnSpc>
              <a:spcAft>
                <a:spcPts val="800"/>
              </a:spcAft>
            </a:pPr>
            <a:r>
              <a:rPr lang="en-GB" sz="1800" b="1" kern="100" dirty="0">
                <a:solidFill>
                  <a:srgbClr val="00B0F0"/>
                </a:solidFill>
                <a:effectLst/>
                <a:latin typeface="Microsoft New Tai Lue" panose="020B0502040204020203" pitchFamily="34" charset="0"/>
                <a:ea typeface="Calibri" panose="020F0502020204030204" pitchFamily="34" charset="0"/>
                <a:cs typeface="Times New Roman" panose="02020603050405020304" pitchFamily="18" charset="0"/>
              </a:rPr>
              <a:t>People affected by Domestic Abuse </a:t>
            </a:r>
            <a:endParaRPr lang="en-GB" sz="1600" kern="1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The study found that the majority of participants did not access a service resolution via online methods, and this combined with a high volume of online research by participants for confirmation of abuse, suggests that the journey for users into the service can potentially be addressed through this entry point with strong positive communication about factors that influence a decision to make contact or speak with a professional. </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C71EBA6D-405E-D92D-7583-ED175DAEB8C8}"/>
              </a:ext>
            </a:extLst>
          </p:cNvPr>
          <p:cNvSpPr txBox="1"/>
          <p:nvPr/>
        </p:nvSpPr>
        <p:spPr>
          <a:xfrm>
            <a:off x="571860" y="1555987"/>
            <a:ext cx="10875752" cy="4802853"/>
          </a:xfrm>
          <a:prstGeom prst="rect">
            <a:avLst/>
          </a:prstGeom>
          <a:noFill/>
        </p:spPr>
        <p:txBody>
          <a:bodyPr wrap="square">
            <a:spAutoFit/>
          </a:bodyPr>
          <a:lstStyle/>
          <a:p>
            <a:pPr>
              <a:lnSpc>
                <a:spcPct val="107000"/>
              </a:lnSpc>
              <a:spcAft>
                <a:spcPts val="800"/>
              </a:spcAft>
            </a:pPr>
            <a:r>
              <a:rPr lang="en-GB" sz="1000" b="1" kern="100" dirty="0">
                <a:solidFill>
                  <a:srgbClr val="00B0F0"/>
                </a:solidFill>
                <a:effectLst/>
                <a:latin typeface="Microsoft New Tai Lue" panose="020B0502040204020203" pitchFamily="34" charset="0"/>
                <a:ea typeface="Calibri" panose="020F0502020204030204" pitchFamily="34" charset="0"/>
                <a:cs typeface="Times New Roman" panose="02020603050405020304" pitchFamily="18" charset="0"/>
              </a:rPr>
              <a:t>Users need: </a:t>
            </a:r>
            <a:endParaRPr lang="en-GB" sz="1000" b="1" kern="1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Demographic specific journeys that validate experience, feel relevant, enabling users to see themselves reflected in the user group with appropriate signposting for additional needs. (Theme 1 &amp; 3)</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Additional information on types of abuse to support users to recognise their own experiences in a broader range of contexts. With ‘is this domestic abuse?/ Unhealthy relationships’ the main entry point for support. (Theme 3)</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For emergency help, visible contact tools and online safety features that are clear with visible working hrs, who/what/why and encouragement. (Theme 1)</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User stories that reflect a broad demographic of users and quantities reflect statistics (i.e. not overly focused on women in a traditional domestic setting). (Theme 3)</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To access self-help materials that can be used as a signposting to the wider services needed as part of the customers journey (Theme 1&amp;3)</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A clear and visual customer journey through the service and levels of support available. Including an explanation of the role of an IDVA. (Theme 5)</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A user journey through the site that reflects the customer journey (Theme 1&amp;5)</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Materials and signposting to local resources for ongoing emotional and psychological support– For example, advice for those dealing with long term trauma. (Theme 2)</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Ongoing practical guidance – for example, shared childcare with perpetrator, dealing with challenging behaviours of a child witness of abuse. (Theme 2)</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For support network (friends and family) - How to recognise signs for earlier intervention and how to talk to the person affected about your concerns (Theme 3)</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A common voice with explanations that can apply in a range of contexts and demographics. (Theme 2)</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Positive imagery or preferably not people within main body of the site (Theme 2)</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To feel local and community focused. (Theme 5)</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Equality and diversity is clear and everyone is represented, but not tokenistic, and is reflected through in support provided starting with referral forms. (Theme 3)</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Easy access to components which may be used across different groups (Theme 1)</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The ability to search for specific topics or materials (Theme 1)</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Design and tone of voice that is professional, clear, easily accessible, hopeful, safe and promotes wellbeing.  (Theme 2)</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Events information for physical drop-in opportunities (Theme 5)</a:t>
            </a:r>
          </a:p>
          <a:p>
            <a:pPr marL="342900" indent="-342900">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Content that is written with consideration of mental load and accessibility (Theme 2)</a:t>
            </a:r>
          </a:p>
          <a:p>
            <a:pPr marL="342900" lvl="0" indent="-342900">
              <a:lnSpc>
                <a:spcPct val="107000"/>
              </a:lnSpc>
              <a:spcAft>
                <a:spcPts val="800"/>
              </a:spcAft>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An entry point for perpetrator information than is not triggering for other users (Theme 3)</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b="1" kern="100" dirty="0">
                <a:solidFill>
                  <a:srgbClr val="FFC000"/>
                </a:solidFill>
                <a:effectLst/>
                <a:latin typeface="Microsoft New Tai Lue" panose="020B0502040204020203" pitchFamily="34" charset="0"/>
                <a:ea typeface="Calibri" panose="020F0502020204030204" pitchFamily="34" charset="0"/>
                <a:cs typeface="Times New Roman" panose="02020603050405020304" pitchFamily="18" charset="0"/>
              </a:rPr>
              <a:t>Phase 2 –</a:t>
            </a:r>
            <a:endParaRPr lang="en-GB" sz="1000" kern="1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Language features for translation. (Theme 1)</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Options for online interactive peer/professional support (Theme 5)</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Professionals log in to access up to date information on upcoming events and programme schedules such as Freedom Programme. (Theme 5)</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1351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F873B3A-9E5E-8D71-88E7-234DB09736CD}"/>
              </a:ext>
            </a:extLst>
          </p:cNvPr>
          <p:cNvSpPr txBox="1"/>
          <p:nvPr/>
        </p:nvSpPr>
        <p:spPr>
          <a:xfrm>
            <a:off x="364466" y="223927"/>
            <a:ext cx="11557240" cy="820609"/>
          </a:xfrm>
          <a:prstGeom prst="rect">
            <a:avLst/>
          </a:prstGeom>
          <a:noFill/>
        </p:spPr>
        <p:txBody>
          <a:bodyPr wrap="square">
            <a:spAutoFit/>
          </a:bodyPr>
          <a:lstStyle/>
          <a:p>
            <a:pPr>
              <a:lnSpc>
                <a:spcPct val="107000"/>
              </a:lnSpc>
              <a:spcAft>
                <a:spcPts val="800"/>
              </a:spcAft>
            </a:pPr>
            <a:r>
              <a:rPr lang="en-GB" sz="1800" b="1" kern="100" dirty="0">
                <a:solidFill>
                  <a:srgbClr val="00B0F0"/>
                </a:solidFill>
                <a:effectLst/>
                <a:latin typeface="Microsoft New Tai Lue" panose="020B0502040204020203" pitchFamily="34" charset="0"/>
                <a:ea typeface="Calibri" panose="020F0502020204030204" pitchFamily="34" charset="0"/>
                <a:cs typeface="Times New Roman" panose="02020603050405020304" pitchFamily="18" charset="0"/>
              </a:rPr>
              <a:t>Professionals </a:t>
            </a:r>
            <a:endParaRPr lang="en-GB" sz="1600" kern="1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kern="100" dirty="0">
                <a:effectLst/>
                <a:latin typeface="Microsoft New Tai Lue" panose="020B0502040204020203" pitchFamily="34" charset="0"/>
                <a:ea typeface="Calibri" panose="020F0502020204030204" pitchFamily="34" charset="0"/>
                <a:cs typeface="Times New Roman" panose="02020603050405020304" pitchFamily="18" charset="0"/>
              </a:rPr>
              <a:t>The study found that accessibility is challenging for busy, less confident or occasional referring professionals, who also needed more digestible illustrated process guides. Professionals also need processes that avoid duplication and can be completed efficiently, as well as receiving feedback for reassurance and safeguarding. </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38519C3F-4237-8AA1-F6F6-FCD59E25C6A8}"/>
              </a:ext>
            </a:extLst>
          </p:cNvPr>
          <p:cNvSpPr txBox="1"/>
          <p:nvPr/>
        </p:nvSpPr>
        <p:spPr>
          <a:xfrm>
            <a:off x="364466" y="1643037"/>
            <a:ext cx="10910259" cy="2961580"/>
          </a:xfrm>
          <a:prstGeom prst="rect">
            <a:avLst/>
          </a:prstGeom>
          <a:noFill/>
        </p:spPr>
        <p:txBody>
          <a:bodyPr wrap="square">
            <a:spAutoFit/>
          </a:bodyPr>
          <a:lstStyle/>
          <a:p>
            <a:pPr>
              <a:lnSpc>
                <a:spcPct val="107000"/>
              </a:lnSpc>
              <a:spcAft>
                <a:spcPts val="800"/>
              </a:spcAft>
            </a:pPr>
            <a:r>
              <a:rPr lang="en-GB" sz="1200" b="1" kern="100" dirty="0">
                <a:solidFill>
                  <a:srgbClr val="00B0F0"/>
                </a:solidFill>
                <a:effectLst/>
                <a:latin typeface="Microsoft New Tai Lue" panose="020B0502040204020203" pitchFamily="34" charset="0"/>
                <a:ea typeface="Calibri" panose="020F0502020204030204" pitchFamily="34" charset="0"/>
                <a:cs typeface="Times New Roman" panose="02020603050405020304" pitchFamily="18" charset="0"/>
              </a:rPr>
              <a:t>Professional users need: </a:t>
            </a:r>
            <a:endParaRPr lang="en-GB" sz="1100" b="1" kern="1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A clear professional landing area with key contact information, support available to professionals and quick access to referral. (Theme 4.1) </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a:p>
            <a:pPr marL="342900" lvl="0" indent="-342900">
              <a:lnSpc>
                <a:spcPct val="107000"/>
              </a:lnSpc>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An online referral process that will reduce duplication (appropriate sections going to the correct service in the back end) (Theme 4.1)</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a:p>
            <a:pPr marL="342900" lvl="0" indent="-342900">
              <a:lnSpc>
                <a:spcPct val="107000"/>
              </a:lnSpc>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Low volume/occasional referrers need a toolkit of support that includes clearly laid out instruction, a simplified flow diagram of the referral process, and avoids use of unnecessary service specific professional terminology. (Theme 4.1, 4.4 &amp; 4.7)</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a:p>
            <a:pPr marL="342900" lvl="0" indent="-342900">
              <a:lnSpc>
                <a:spcPct val="107000"/>
              </a:lnSpc>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Support options for less confident professionals. (Theme 4)</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a:p>
            <a:pPr marL="342900" lvl="0" indent="-342900">
              <a:lnSpc>
                <a:spcPct val="107000"/>
              </a:lnSpc>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Feedback post referral - from simple auto feedback on submission through to personalised confirmation of support. (Theme 4.8)</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a:p>
            <a:pPr marL="342900" lvl="0" indent="-342900">
              <a:lnSpc>
                <a:spcPct val="107000"/>
              </a:lnSpc>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A clear and simplified customer flow through the service and eligibility for support. (Theme 4.3)</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a:p>
            <a:pPr marL="342900" lvl="0" indent="-342900">
              <a:lnSpc>
                <a:spcPct val="107000"/>
              </a:lnSpc>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An up-to-date news section that communicates service updates and where reports can be communicated to professionals in a manageable categorised format (Theme 4.3)</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a:p>
            <a:pPr marL="342900" lvl="0" indent="-342900">
              <a:lnSpc>
                <a:spcPct val="107000"/>
              </a:lnSpc>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An organised content structure that ensures nothing confidential, or potentially triggering, is not immediately visible to those straying into this area. (Theme 4.3)</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a:p>
            <a:pPr marL="342900" lvl="0" indent="-342900">
              <a:lnSpc>
                <a:spcPct val="107000"/>
              </a:lnSpc>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Common voice and accessible language (Theme 2)</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a:p>
            <a:pPr marL="342900" lvl="0" indent="-342900">
              <a:lnSpc>
                <a:spcPct val="107000"/>
              </a:lnSpc>
              <a:spcAft>
                <a:spcPts val="800"/>
              </a:spcAft>
              <a:buFont typeface="+mj-lt"/>
              <a:buAutoNum type="alphaLcPeriod"/>
            </a:pPr>
            <a:r>
              <a:rPr lang="en-GB" sz="1200" kern="100" dirty="0">
                <a:effectLst/>
                <a:latin typeface="Microsoft New Tai Lue" panose="020B0502040204020203" pitchFamily="34" charset="0"/>
                <a:ea typeface="Calibri" panose="020F0502020204030204" pitchFamily="34" charset="0"/>
                <a:cs typeface="Microsoft New Tai Lue" panose="020B0502040204020203" pitchFamily="34" charset="0"/>
              </a:rPr>
              <a:t>Materials to support a broad range of contexts (Theme 4.3) </a:t>
            </a:r>
            <a:endParaRPr lang="en-GB" sz="1100" kern="100" dirty="0">
              <a:effectLst/>
              <a:latin typeface="Microsoft New Tai Lue" panose="020B0502040204020203" pitchFamily="34" charset="0"/>
              <a:ea typeface="Calibri" panose="020F0502020204030204" pitchFamily="34" charset="0"/>
              <a:cs typeface="Microsoft New Tai Lue" panose="020B0502040204020203" pitchFamily="34" charset="0"/>
            </a:endParaRPr>
          </a:p>
        </p:txBody>
      </p:sp>
    </p:spTree>
    <p:extLst>
      <p:ext uri="{BB962C8B-B14F-4D97-AF65-F5344CB8AC3E}">
        <p14:creationId xmlns:p14="http://schemas.microsoft.com/office/powerpoint/2010/main" val="4173864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iagram of a company&#10;&#10;Description automatically generated">
            <a:extLst>
              <a:ext uri="{FF2B5EF4-FFF2-40B4-BE49-F238E27FC236}">
                <a16:creationId xmlns:a16="http://schemas.microsoft.com/office/drawing/2014/main" id="{BCBAAD57-F169-F576-D372-9BE6C273F7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268" y="51730"/>
            <a:ext cx="10659532" cy="6685508"/>
          </a:xfrm>
          <a:prstGeom prst="rect">
            <a:avLst/>
          </a:prstGeom>
        </p:spPr>
      </p:pic>
    </p:spTree>
    <p:extLst>
      <p:ext uri="{BB962C8B-B14F-4D97-AF65-F5344CB8AC3E}">
        <p14:creationId xmlns:p14="http://schemas.microsoft.com/office/powerpoint/2010/main" val="1062985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0F611A-3AD7-8671-517E-B710B1F3C6F2}"/>
              </a:ext>
            </a:extLst>
          </p:cNvPr>
          <p:cNvSpPr txBox="1"/>
          <p:nvPr/>
        </p:nvSpPr>
        <p:spPr>
          <a:xfrm>
            <a:off x="709766" y="767384"/>
            <a:ext cx="9136347" cy="6186309"/>
          </a:xfrm>
          <a:prstGeom prst="rect">
            <a:avLst/>
          </a:prstGeom>
          <a:noFill/>
        </p:spPr>
        <p:txBody>
          <a:bodyPr wrap="none" rtlCol="0">
            <a:spAutoFit/>
          </a:bodyPr>
          <a:lstStyle/>
          <a:p>
            <a:r>
              <a:rPr lang="en-GB" b="1" dirty="0"/>
              <a:t>How Might We? </a:t>
            </a:r>
          </a:p>
          <a:p>
            <a:endParaRPr lang="en-GB" dirty="0"/>
          </a:p>
          <a:p>
            <a:r>
              <a:rPr lang="en-GB" b="1" dirty="0">
                <a:solidFill>
                  <a:srgbClr val="00B0F0"/>
                </a:solidFill>
              </a:rPr>
              <a:t>People affected by Domestic Abuse</a:t>
            </a:r>
          </a:p>
          <a:p>
            <a:pPr marL="285750" indent="-285750">
              <a:buFont typeface="Arial" panose="020B0604020202020204" pitchFamily="34" charset="0"/>
              <a:buChar char="•"/>
            </a:pPr>
            <a:r>
              <a:rPr lang="en-GB" dirty="0"/>
              <a:t>Finding information online - Is it DA/Unhealthy relationship? </a:t>
            </a:r>
          </a:p>
          <a:p>
            <a:pPr marL="285750" indent="-285750">
              <a:buFont typeface="Arial" panose="020B0604020202020204" pitchFamily="34" charset="0"/>
              <a:buChar char="•"/>
            </a:pPr>
            <a:r>
              <a:rPr lang="en-GB" dirty="0"/>
              <a:t>Validation / reassurance /confidence (messaging, stats, survivor stories)</a:t>
            </a:r>
          </a:p>
          <a:p>
            <a:pPr marL="285750" indent="-285750">
              <a:buFont typeface="Arial" panose="020B0604020202020204" pitchFamily="34" charset="0"/>
              <a:buChar char="•"/>
            </a:pPr>
            <a:r>
              <a:rPr lang="en-GB" dirty="0"/>
              <a:t>Customer Journey – SIDAS (what does this look like, what will happen, what am I eligible for)</a:t>
            </a:r>
          </a:p>
          <a:p>
            <a:pPr marL="285750" indent="-285750">
              <a:buFont typeface="Arial" panose="020B0604020202020204" pitchFamily="34" charset="0"/>
              <a:buChar char="•"/>
            </a:pPr>
            <a:r>
              <a:rPr lang="en-GB" dirty="0"/>
              <a:t>Safety (online and offline) </a:t>
            </a:r>
          </a:p>
          <a:p>
            <a:pPr marL="285750" indent="-285750">
              <a:buFont typeface="Arial" panose="020B0604020202020204" pitchFamily="34" charset="0"/>
              <a:buChar char="•"/>
            </a:pPr>
            <a:r>
              <a:rPr lang="en-GB" dirty="0"/>
              <a:t>One stop information and signposting (local vs national)</a:t>
            </a:r>
          </a:p>
          <a:p>
            <a:pPr marL="285750" indent="-285750">
              <a:buFont typeface="Arial" panose="020B0604020202020204" pitchFamily="34" charset="0"/>
              <a:buChar char="•"/>
            </a:pPr>
            <a:r>
              <a:rPr lang="en-GB" dirty="0"/>
              <a:t>Sensitive to varied population  - male/female /YP/Older/ Perpetrator </a:t>
            </a:r>
          </a:p>
          <a:p>
            <a:pPr marL="285750" indent="-285750">
              <a:buFont typeface="Arial" panose="020B0604020202020204" pitchFamily="34" charset="0"/>
              <a:buChar char="•"/>
            </a:pPr>
            <a:r>
              <a:rPr lang="en-GB" dirty="0"/>
              <a:t>Friends and family </a:t>
            </a:r>
          </a:p>
          <a:p>
            <a:pPr marL="285750" indent="-285750">
              <a:buFont typeface="Arial" panose="020B0604020202020204" pitchFamily="34" charset="0"/>
              <a:buChar char="•"/>
            </a:pPr>
            <a:r>
              <a:rPr lang="en-GB" dirty="0"/>
              <a:t>Events</a:t>
            </a:r>
          </a:p>
          <a:p>
            <a:endParaRPr lang="en-GB" dirty="0"/>
          </a:p>
          <a:p>
            <a:r>
              <a:rPr lang="en-GB" b="1" dirty="0">
                <a:solidFill>
                  <a:srgbClr val="00B0F0"/>
                </a:solidFill>
              </a:rPr>
              <a:t>Professionals</a:t>
            </a:r>
            <a:r>
              <a:rPr lang="en-GB" dirty="0">
                <a:solidFill>
                  <a:srgbClr val="00B0F0"/>
                </a:solidFill>
              </a:rPr>
              <a:t>  </a:t>
            </a:r>
          </a:p>
          <a:p>
            <a:pPr marL="285750" indent="-285750">
              <a:buFont typeface="Arial" panose="020B0604020202020204" pitchFamily="34" charset="0"/>
              <a:buChar char="•"/>
            </a:pPr>
            <a:r>
              <a:rPr lang="en-GB" dirty="0"/>
              <a:t>Access –referral/</a:t>
            </a:r>
            <a:r>
              <a:rPr lang="en-GB" dirty="0" err="1"/>
              <a:t>tel</a:t>
            </a:r>
            <a:r>
              <a:rPr lang="en-GB" dirty="0"/>
              <a:t> </a:t>
            </a:r>
          </a:p>
          <a:p>
            <a:pPr marL="285750" indent="-285750">
              <a:buFont typeface="Arial" panose="020B0604020202020204" pitchFamily="34" charset="0"/>
              <a:buChar char="•"/>
            </a:pPr>
            <a:r>
              <a:rPr lang="en-GB" dirty="0"/>
              <a:t>Referral Process – process and guidance </a:t>
            </a:r>
          </a:p>
          <a:p>
            <a:pPr marL="285750" indent="-285750">
              <a:buFont typeface="Arial" panose="020B0604020202020204" pitchFamily="34" charset="0"/>
              <a:buChar char="•"/>
            </a:pPr>
            <a:r>
              <a:rPr lang="en-GB" dirty="0"/>
              <a:t>Two-way communication</a:t>
            </a:r>
          </a:p>
          <a:p>
            <a:pPr marL="285750" indent="-285750">
              <a:buFont typeface="Arial" panose="020B0604020202020204" pitchFamily="34" charset="0"/>
              <a:buChar char="•"/>
            </a:pPr>
            <a:r>
              <a:rPr lang="en-GB" dirty="0"/>
              <a:t>Customer Journey – SIDAS (what does this look like, what will happen, eligibility)</a:t>
            </a:r>
          </a:p>
          <a:p>
            <a:pPr marL="285750" indent="-285750">
              <a:buFont typeface="Arial" panose="020B0604020202020204" pitchFamily="34" charset="0"/>
              <a:buChar char="•"/>
            </a:pPr>
            <a:r>
              <a:rPr lang="en-GB" dirty="0"/>
              <a:t>Information and guidance</a:t>
            </a:r>
          </a:p>
          <a:p>
            <a:pPr marL="285750" indent="-285750">
              <a:buFont typeface="Arial" panose="020B0604020202020204" pitchFamily="34" charset="0"/>
              <a:buChar char="•"/>
            </a:pPr>
            <a:r>
              <a:rPr lang="en-GB" dirty="0"/>
              <a:t>Additional resources </a:t>
            </a:r>
          </a:p>
          <a:p>
            <a:pPr marL="285750" indent="-285750">
              <a:buFont typeface="Arial" panose="020B0604020202020204" pitchFamily="34" charset="0"/>
              <a:buChar char="•"/>
            </a:pPr>
            <a:r>
              <a:rPr lang="en-GB" dirty="0"/>
              <a:t>Events and updates </a:t>
            </a:r>
          </a:p>
          <a:p>
            <a:endParaRPr lang="en-GB" dirty="0"/>
          </a:p>
          <a:p>
            <a:endParaRPr lang="en-GB" dirty="0"/>
          </a:p>
        </p:txBody>
      </p:sp>
    </p:spTree>
    <p:extLst>
      <p:ext uri="{BB962C8B-B14F-4D97-AF65-F5344CB8AC3E}">
        <p14:creationId xmlns:p14="http://schemas.microsoft.com/office/powerpoint/2010/main" val="2965012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6445AE-EF3A-CE57-DA1D-74AEDB2AC1A0}"/>
              </a:ext>
            </a:extLst>
          </p:cNvPr>
          <p:cNvSpPr txBox="1"/>
          <p:nvPr/>
        </p:nvSpPr>
        <p:spPr>
          <a:xfrm>
            <a:off x="925183" y="1397675"/>
            <a:ext cx="6094562" cy="1754326"/>
          </a:xfrm>
          <a:prstGeom prst="rect">
            <a:avLst/>
          </a:prstGeom>
          <a:noFill/>
        </p:spPr>
        <p:txBody>
          <a:bodyPr wrap="square">
            <a:spAutoFit/>
          </a:bodyPr>
          <a:lstStyle/>
          <a:p>
            <a:r>
              <a:rPr lang="en-GB" dirty="0">
                <a:solidFill>
                  <a:srgbClr val="00B0F0"/>
                </a:solidFill>
              </a:rPr>
              <a:t>Overarching Themes </a:t>
            </a:r>
            <a:endParaRPr lang="en-GB" dirty="0"/>
          </a:p>
          <a:p>
            <a:pPr marL="285750" indent="-285750">
              <a:buFont typeface="Arial" panose="020B0604020202020204" pitchFamily="34" charset="0"/>
              <a:buChar char="•"/>
            </a:pPr>
            <a:r>
              <a:rPr lang="en-GB" dirty="0"/>
              <a:t>Language/tone of voice/imagery </a:t>
            </a:r>
          </a:p>
          <a:p>
            <a:pPr marL="285750" indent="-285750">
              <a:buFont typeface="Arial" panose="020B0604020202020204" pitchFamily="34" charset="0"/>
              <a:buChar char="•"/>
            </a:pPr>
            <a:r>
              <a:rPr lang="en-GB" dirty="0"/>
              <a:t>Diversity – HBV et0c, LGBTQ+, Neuro diversity</a:t>
            </a:r>
          </a:p>
          <a:p>
            <a:pPr marL="285750" indent="-285750">
              <a:buFont typeface="Arial" panose="020B0604020202020204" pitchFamily="34" charset="0"/>
              <a:buChar char="•"/>
            </a:pPr>
            <a:r>
              <a:rPr lang="en-GB" dirty="0"/>
              <a:t>Accessibility / Mental load </a:t>
            </a:r>
          </a:p>
          <a:p>
            <a:pPr marL="285750" indent="-285750">
              <a:buFont typeface="Arial" panose="020B0604020202020204" pitchFamily="34" charset="0"/>
              <a:buChar char="•"/>
            </a:pPr>
            <a:r>
              <a:rPr lang="en-GB" dirty="0"/>
              <a:t>Site Maintenance  - Content </a:t>
            </a:r>
          </a:p>
          <a:p>
            <a:pPr marL="285750" indent="-285750">
              <a:buFont typeface="Arial" panose="020B0604020202020204" pitchFamily="34" charset="0"/>
              <a:buChar char="•"/>
            </a:pPr>
            <a:r>
              <a:rPr lang="en-GB" dirty="0"/>
              <a:t>Clear messaging </a:t>
            </a:r>
          </a:p>
        </p:txBody>
      </p:sp>
      <p:sp>
        <p:nvSpPr>
          <p:cNvPr id="4" name="TextBox 3">
            <a:extLst>
              <a:ext uri="{FF2B5EF4-FFF2-40B4-BE49-F238E27FC236}">
                <a16:creationId xmlns:a16="http://schemas.microsoft.com/office/drawing/2014/main" id="{2783F52E-3C22-979C-FFFB-A9503ECBC3ED}"/>
              </a:ext>
            </a:extLst>
          </p:cNvPr>
          <p:cNvSpPr txBox="1"/>
          <p:nvPr/>
        </p:nvSpPr>
        <p:spPr>
          <a:xfrm>
            <a:off x="925183" y="3429000"/>
            <a:ext cx="6094562" cy="2585323"/>
          </a:xfrm>
          <a:prstGeom prst="rect">
            <a:avLst/>
          </a:prstGeom>
          <a:noFill/>
        </p:spPr>
        <p:txBody>
          <a:bodyPr wrap="square">
            <a:spAutoFit/>
          </a:bodyPr>
          <a:lstStyle/>
          <a:p>
            <a:r>
              <a:rPr lang="en-GB" dirty="0">
                <a:solidFill>
                  <a:srgbClr val="00B0F0"/>
                </a:solidFill>
              </a:rPr>
              <a:t>Other Considerations that may have web/digital solutions</a:t>
            </a:r>
            <a:endParaRPr lang="en-GB" dirty="0"/>
          </a:p>
          <a:p>
            <a:pPr marL="285750" indent="-285750">
              <a:buFont typeface="Arial" panose="020B0604020202020204" pitchFamily="34" charset="0"/>
              <a:buChar char="•"/>
            </a:pPr>
            <a:r>
              <a:rPr lang="en-GB" dirty="0"/>
              <a:t>Ongoing needs </a:t>
            </a:r>
          </a:p>
          <a:p>
            <a:pPr marL="285750" indent="-285750">
              <a:buFont typeface="Arial" panose="020B0604020202020204" pitchFamily="34" charset="0"/>
              <a:buChar char="•"/>
            </a:pPr>
            <a:r>
              <a:rPr lang="en-GB" dirty="0"/>
              <a:t>Moral support and advocacy </a:t>
            </a:r>
          </a:p>
          <a:p>
            <a:pPr marL="285750" indent="-285750">
              <a:buFont typeface="Arial" panose="020B0604020202020204" pitchFamily="34" charset="0"/>
              <a:buChar char="•"/>
            </a:pPr>
            <a:r>
              <a:rPr lang="en-GB" dirty="0"/>
              <a:t>Early help / education </a:t>
            </a:r>
          </a:p>
          <a:p>
            <a:pPr marL="285750" indent="-285750">
              <a:buFont typeface="Arial" panose="020B0604020202020204" pitchFamily="34" charset="0"/>
              <a:buChar char="•"/>
            </a:pPr>
            <a:r>
              <a:rPr lang="en-GB" dirty="0"/>
              <a:t>Community/forums/groups/isolation</a:t>
            </a:r>
          </a:p>
          <a:p>
            <a:pPr marL="285750" indent="-285750">
              <a:buFont typeface="Arial" panose="020B0604020202020204" pitchFamily="34" charset="0"/>
              <a:buChar char="•"/>
            </a:pPr>
            <a:r>
              <a:rPr lang="en-GB" dirty="0"/>
              <a:t>Ongoing development of self-help resources / Survivor stories </a:t>
            </a:r>
          </a:p>
          <a:p>
            <a:pPr marL="285750" indent="-285750">
              <a:buFont typeface="Arial" panose="020B0604020202020204" pitchFamily="34" charset="0"/>
              <a:buChar char="•"/>
            </a:pPr>
            <a:r>
              <a:rPr lang="en-GB" dirty="0"/>
              <a:t>App development </a:t>
            </a:r>
          </a:p>
          <a:p>
            <a:pPr marL="285750" indent="-285750">
              <a:buFont typeface="Arial" panose="020B0604020202020204" pitchFamily="34" charset="0"/>
              <a:buChar char="•"/>
            </a:pPr>
            <a:r>
              <a:rPr lang="en-GB" dirty="0"/>
              <a:t>Male/Perpetrator sites </a:t>
            </a:r>
          </a:p>
        </p:txBody>
      </p:sp>
      <p:sp>
        <p:nvSpPr>
          <p:cNvPr id="5" name="TextBox 4">
            <a:extLst>
              <a:ext uri="{FF2B5EF4-FFF2-40B4-BE49-F238E27FC236}">
                <a16:creationId xmlns:a16="http://schemas.microsoft.com/office/drawing/2014/main" id="{B2263CAD-3F8D-07ED-41B5-D6B13C6EA091}"/>
              </a:ext>
            </a:extLst>
          </p:cNvPr>
          <p:cNvSpPr txBox="1"/>
          <p:nvPr/>
        </p:nvSpPr>
        <p:spPr>
          <a:xfrm>
            <a:off x="793329" y="751344"/>
            <a:ext cx="6358270" cy="369332"/>
          </a:xfrm>
          <a:prstGeom prst="rect">
            <a:avLst/>
          </a:prstGeom>
          <a:noFill/>
        </p:spPr>
        <p:txBody>
          <a:bodyPr wrap="square">
            <a:spAutoFit/>
          </a:bodyPr>
          <a:lstStyle/>
          <a:p>
            <a:r>
              <a:rPr lang="en-GB" b="1" dirty="0"/>
              <a:t>How Might We? </a:t>
            </a:r>
          </a:p>
        </p:txBody>
      </p:sp>
    </p:spTree>
    <p:extLst>
      <p:ext uri="{BB962C8B-B14F-4D97-AF65-F5344CB8AC3E}">
        <p14:creationId xmlns:p14="http://schemas.microsoft.com/office/powerpoint/2010/main" val="40294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96FF42-D4A1-E945-2D44-13268B66ABEA}"/>
              </a:ext>
            </a:extLst>
          </p:cNvPr>
          <p:cNvSpPr txBox="1"/>
          <p:nvPr/>
        </p:nvSpPr>
        <p:spPr>
          <a:xfrm>
            <a:off x="578771" y="540703"/>
            <a:ext cx="6457950" cy="830997"/>
          </a:xfrm>
          <a:prstGeom prst="rect">
            <a:avLst/>
          </a:prstGeom>
          <a:noFill/>
        </p:spPr>
        <p:txBody>
          <a:bodyPr wrap="square" rtlCol="0">
            <a:spAutoFit/>
          </a:bodyPr>
          <a:lstStyle/>
          <a:p>
            <a:r>
              <a:rPr lang="en-GB" sz="4800" b="1" dirty="0">
                <a:solidFill>
                  <a:schemeClr val="bg1"/>
                </a:solidFill>
                <a:latin typeface="Arial" panose="020B0604020202020204" pitchFamily="34" charset="0"/>
                <a:cs typeface="Arial" panose="020B0604020202020204" pitchFamily="34" charset="0"/>
              </a:rPr>
              <a:t>Project aim</a:t>
            </a:r>
          </a:p>
        </p:txBody>
      </p:sp>
      <p:sp>
        <p:nvSpPr>
          <p:cNvPr id="3" name="TextBox 2">
            <a:extLst>
              <a:ext uri="{FF2B5EF4-FFF2-40B4-BE49-F238E27FC236}">
                <a16:creationId xmlns:a16="http://schemas.microsoft.com/office/drawing/2014/main" id="{37FBCD1E-31C6-5760-DF1B-7FDC36B4034B}"/>
              </a:ext>
            </a:extLst>
          </p:cNvPr>
          <p:cNvSpPr txBox="1"/>
          <p:nvPr/>
        </p:nvSpPr>
        <p:spPr>
          <a:xfrm>
            <a:off x="578770" y="1840570"/>
            <a:ext cx="10458037" cy="4154984"/>
          </a:xfrm>
          <a:prstGeom prst="rect">
            <a:avLst/>
          </a:prstGeom>
          <a:noFill/>
        </p:spPr>
        <p:txBody>
          <a:bodyPr wrap="square" rtlCol="0">
            <a:spAutoFit/>
          </a:bodyPr>
          <a:lstStyle/>
          <a:p>
            <a:r>
              <a:rPr lang="en-GB" sz="1600" dirty="0">
                <a:solidFill>
                  <a:srgbClr val="006072"/>
                </a:solidFill>
                <a:latin typeface="Arial" panose="020B0604020202020204" pitchFamily="34" charset="0"/>
                <a:cs typeface="Arial" panose="020B0604020202020204" pitchFamily="34" charset="0"/>
              </a:rPr>
              <a:t>The research aimed to understand the needs and requirements of our users to inform our approach to user-centred design. Through researching with users (particularly in this very sensitive context), we can create a solution that is focused on their needs to ensure an effective digital front-door to the service. </a:t>
            </a:r>
          </a:p>
          <a:p>
            <a:endParaRPr lang="en-GB" sz="1600" dirty="0">
              <a:solidFill>
                <a:srgbClr val="006072"/>
              </a:solidFill>
              <a:latin typeface="Arial" panose="020B0604020202020204" pitchFamily="34" charset="0"/>
              <a:cs typeface="Arial" panose="020B0604020202020204" pitchFamily="34" charset="0"/>
            </a:endParaRPr>
          </a:p>
          <a:p>
            <a:r>
              <a:rPr lang="en-GB" sz="1600" dirty="0">
                <a:solidFill>
                  <a:srgbClr val="006072"/>
                </a:solidFill>
                <a:latin typeface="Arial" panose="020B0604020202020204" pitchFamily="34" charset="0"/>
                <a:cs typeface="Arial" panose="020B0604020202020204" pitchFamily="34" charset="0"/>
              </a:rPr>
              <a:t>The Domestic Abuse project set out to find out how people in Somerset currently access support services for Domestic Abuse, their priority needs and aspects of accessing support that they have found difficult. We wanted to know what works well for those accessing information and support and how this could potentially be improved. </a:t>
            </a:r>
          </a:p>
          <a:p>
            <a:endParaRPr lang="en-GB" sz="1600" dirty="0">
              <a:solidFill>
                <a:srgbClr val="006072"/>
              </a:solidFill>
              <a:latin typeface="Arial" panose="020B0604020202020204" pitchFamily="34" charset="0"/>
              <a:cs typeface="Arial" panose="020B0604020202020204" pitchFamily="34" charset="0"/>
            </a:endParaRPr>
          </a:p>
          <a:p>
            <a:r>
              <a:rPr lang="en-GB" sz="1600" dirty="0">
                <a:solidFill>
                  <a:srgbClr val="006072"/>
                </a:solidFill>
                <a:latin typeface="Arial" panose="020B0604020202020204" pitchFamily="34" charset="0"/>
                <a:cs typeface="Arial" panose="020B0604020202020204" pitchFamily="34" charset="0"/>
              </a:rPr>
              <a:t>Domestic Abuse can affect anyone of any age. We wanted to know if the needs of each demographic are met and if users recognise that Domestic Abuse services are for them and feel able to access them. We also wanted to find out the experiences of those referring or signposting, what tools and resources they would find most helpful to ensure that those affected can get the help they need. </a:t>
            </a:r>
          </a:p>
          <a:p>
            <a:endParaRPr lang="en-GB" dirty="0">
              <a:solidFill>
                <a:srgbClr val="006072"/>
              </a:solidFill>
              <a:latin typeface="Arial" panose="020B0604020202020204" pitchFamily="34" charset="0"/>
              <a:cs typeface="Arial" panose="020B0604020202020204" pitchFamily="34" charset="0"/>
            </a:endParaRPr>
          </a:p>
          <a:p>
            <a:r>
              <a:rPr lang="en-GB" dirty="0">
                <a:solidFill>
                  <a:srgbClr val="006072"/>
                </a:solidFill>
                <a:latin typeface="Arial" panose="020B0604020202020204" pitchFamily="34" charset="0"/>
                <a:cs typeface="Arial" panose="020B0604020202020204" pitchFamily="34" charset="0"/>
              </a:rPr>
              <a:t>The purpose of the research was to identify how we might achieve the following vision: </a:t>
            </a:r>
          </a:p>
          <a:p>
            <a:r>
              <a:rPr lang="en-GB" b="1" i="1" dirty="0">
                <a:solidFill>
                  <a:srgbClr val="006072"/>
                </a:solidFill>
                <a:latin typeface="Arial" panose="020B0604020202020204" pitchFamily="34" charset="0"/>
                <a:cs typeface="Arial" panose="020B0604020202020204" pitchFamily="34" charset="0"/>
              </a:rPr>
              <a:t>Provide a clear route for people affected by domestic abuse and professionals to understand and access support services. </a:t>
            </a:r>
          </a:p>
        </p:txBody>
      </p:sp>
    </p:spTree>
    <p:extLst>
      <p:ext uri="{BB962C8B-B14F-4D97-AF65-F5344CB8AC3E}">
        <p14:creationId xmlns:p14="http://schemas.microsoft.com/office/powerpoint/2010/main" val="2905150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96FF42-D4A1-E945-2D44-13268B66ABEA}"/>
              </a:ext>
            </a:extLst>
          </p:cNvPr>
          <p:cNvSpPr txBox="1"/>
          <p:nvPr/>
        </p:nvSpPr>
        <p:spPr>
          <a:xfrm>
            <a:off x="578771" y="540703"/>
            <a:ext cx="6457950" cy="830997"/>
          </a:xfrm>
          <a:prstGeom prst="rect">
            <a:avLst/>
          </a:prstGeom>
          <a:noFill/>
        </p:spPr>
        <p:txBody>
          <a:bodyPr wrap="square" rtlCol="0">
            <a:spAutoFit/>
          </a:bodyPr>
          <a:lstStyle/>
          <a:p>
            <a:r>
              <a:rPr lang="en-GB" sz="4800" b="1" dirty="0">
                <a:solidFill>
                  <a:schemeClr val="bg1"/>
                </a:solidFill>
                <a:latin typeface="Arial" panose="020B0604020202020204" pitchFamily="34" charset="0"/>
                <a:cs typeface="Arial" panose="020B0604020202020204" pitchFamily="34" charset="0"/>
              </a:rPr>
              <a:t>Research methods </a:t>
            </a:r>
          </a:p>
        </p:txBody>
      </p:sp>
      <p:sp>
        <p:nvSpPr>
          <p:cNvPr id="3" name="TextBox 2">
            <a:extLst>
              <a:ext uri="{FF2B5EF4-FFF2-40B4-BE49-F238E27FC236}">
                <a16:creationId xmlns:a16="http://schemas.microsoft.com/office/drawing/2014/main" id="{37FBCD1E-31C6-5760-DF1B-7FDC36B4034B}"/>
              </a:ext>
            </a:extLst>
          </p:cNvPr>
          <p:cNvSpPr txBox="1"/>
          <p:nvPr/>
        </p:nvSpPr>
        <p:spPr>
          <a:xfrm>
            <a:off x="578768" y="1840570"/>
            <a:ext cx="10458037" cy="3539430"/>
          </a:xfrm>
          <a:prstGeom prst="rect">
            <a:avLst/>
          </a:prstGeom>
          <a:noFill/>
        </p:spPr>
        <p:txBody>
          <a:bodyPr wrap="square" rtlCol="0">
            <a:spAutoFit/>
          </a:bodyPr>
          <a:lstStyle/>
          <a:p>
            <a:pPr marL="457200" indent="-457200">
              <a:buFont typeface="Arial" panose="020B0604020202020204" pitchFamily="34" charset="0"/>
              <a:buChar char="•"/>
            </a:pPr>
            <a:r>
              <a:rPr lang="en-GB" sz="3200" dirty="0">
                <a:solidFill>
                  <a:srgbClr val="006072"/>
                </a:solidFill>
                <a:latin typeface="Arial" panose="020B0604020202020204" pitchFamily="34" charset="0"/>
                <a:cs typeface="Arial" panose="020B0604020202020204" pitchFamily="34" charset="0"/>
              </a:rPr>
              <a:t>3 x Qual/Quant Surveys </a:t>
            </a:r>
          </a:p>
          <a:p>
            <a:pPr marL="457200" indent="-457200">
              <a:buFont typeface="Arial" panose="020B0604020202020204" pitchFamily="34" charset="0"/>
              <a:buChar char="•"/>
            </a:pPr>
            <a:r>
              <a:rPr lang="en-GB" sz="3200" dirty="0">
                <a:solidFill>
                  <a:srgbClr val="006072"/>
                </a:solidFill>
                <a:latin typeface="Arial" panose="020B0604020202020204" pitchFamily="34" charset="0"/>
                <a:cs typeface="Arial" panose="020B0604020202020204" pitchFamily="34" charset="0"/>
              </a:rPr>
              <a:t>Depth interviews </a:t>
            </a:r>
          </a:p>
          <a:p>
            <a:pPr marL="457200" indent="-457200">
              <a:buFont typeface="Arial" panose="020B0604020202020204" pitchFamily="34" charset="0"/>
              <a:buChar char="•"/>
            </a:pPr>
            <a:r>
              <a:rPr lang="en-GB" sz="3200" dirty="0">
                <a:solidFill>
                  <a:srgbClr val="006072"/>
                </a:solidFill>
                <a:latin typeface="Arial" panose="020B0604020202020204" pitchFamily="34" charset="0"/>
                <a:cs typeface="Arial" panose="020B0604020202020204" pitchFamily="34" charset="0"/>
              </a:rPr>
              <a:t>Contextual interviews and pop up</a:t>
            </a:r>
          </a:p>
          <a:p>
            <a:pPr marL="457200" indent="-457200">
              <a:buFont typeface="Arial" panose="020B0604020202020204" pitchFamily="34" charset="0"/>
              <a:buChar char="•"/>
            </a:pPr>
            <a:r>
              <a:rPr lang="en-GB" sz="3200" dirty="0">
                <a:solidFill>
                  <a:srgbClr val="006072"/>
                </a:solidFill>
                <a:latin typeface="Arial" panose="020B0604020202020204" pitchFamily="34" charset="0"/>
                <a:cs typeface="Arial" panose="020B0604020202020204" pitchFamily="34" charset="0"/>
              </a:rPr>
              <a:t>2 x focus groups </a:t>
            </a:r>
          </a:p>
          <a:p>
            <a:pPr marL="457200" indent="-457200">
              <a:buFont typeface="Arial" panose="020B0604020202020204" pitchFamily="34" charset="0"/>
              <a:buChar char="•"/>
            </a:pPr>
            <a:r>
              <a:rPr lang="en-GB" sz="3200" dirty="0">
                <a:solidFill>
                  <a:srgbClr val="006072"/>
                </a:solidFill>
                <a:latin typeface="Arial" panose="020B0604020202020204" pitchFamily="34" charset="0"/>
                <a:cs typeface="Arial" panose="020B0604020202020204" pitchFamily="34" charset="0"/>
              </a:rPr>
              <a:t>Interviews with service providers </a:t>
            </a:r>
          </a:p>
          <a:p>
            <a:pPr marL="457200" indent="-457200">
              <a:buFont typeface="Arial" panose="020B0604020202020204" pitchFamily="34" charset="0"/>
              <a:buChar char="•"/>
            </a:pPr>
            <a:endParaRPr lang="en-GB" sz="3200" dirty="0">
              <a:solidFill>
                <a:srgbClr val="006072"/>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3200" dirty="0">
              <a:solidFill>
                <a:srgbClr val="00607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0350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96FF42-D4A1-E945-2D44-13268B66ABEA}"/>
              </a:ext>
            </a:extLst>
          </p:cNvPr>
          <p:cNvSpPr txBox="1"/>
          <p:nvPr/>
        </p:nvSpPr>
        <p:spPr>
          <a:xfrm>
            <a:off x="578771" y="540703"/>
            <a:ext cx="6457950" cy="830997"/>
          </a:xfrm>
          <a:prstGeom prst="rect">
            <a:avLst/>
          </a:prstGeom>
          <a:noFill/>
        </p:spPr>
        <p:txBody>
          <a:bodyPr wrap="square" rtlCol="0">
            <a:spAutoFit/>
          </a:bodyPr>
          <a:lstStyle/>
          <a:p>
            <a:r>
              <a:rPr lang="en-GB" sz="4800" b="1" dirty="0">
                <a:solidFill>
                  <a:schemeClr val="bg1"/>
                </a:solidFill>
                <a:latin typeface="Arial" panose="020B0604020202020204" pitchFamily="34" charset="0"/>
                <a:cs typeface="Arial" panose="020B0604020202020204" pitchFamily="34" charset="0"/>
              </a:rPr>
              <a:t>Participants </a:t>
            </a:r>
          </a:p>
        </p:txBody>
      </p:sp>
      <p:sp>
        <p:nvSpPr>
          <p:cNvPr id="3" name="TextBox 2">
            <a:extLst>
              <a:ext uri="{FF2B5EF4-FFF2-40B4-BE49-F238E27FC236}">
                <a16:creationId xmlns:a16="http://schemas.microsoft.com/office/drawing/2014/main" id="{37FBCD1E-31C6-5760-DF1B-7FDC36B4034B}"/>
              </a:ext>
            </a:extLst>
          </p:cNvPr>
          <p:cNvSpPr txBox="1"/>
          <p:nvPr/>
        </p:nvSpPr>
        <p:spPr>
          <a:xfrm>
            <a:off x="578768" y="1840570"/>
            <a:ext cx="10458037" cy="5201424"/>
          </a:xfrm>
          <a:prstGeom prst="rect">
            <a:avLst/>
          </a:prstGeom>
          <a:noFill/>
        </p:spPr>
        <p:txBody>
          <a:bodyPr wrap="square" rtlCol="0">
            <a:spAutoFit/>
          </a:bodyPr>
          <a:lstStyle/>
          <a:p>
            <a:pPr marL="457200" indent="-457200">
              <a:buFont typeface="Arial" panose="020B0604020202020204" pitchFamily="34" charset="0"/>
              <a:buChar char="•"/>
            </a:pPr>
            <a:r>
              <a:rPr lang="en-GB" sz="2000" dirty="0">
                <a:solidFill>
                  <a:srgbClr val="006072"/>
                </a:solidFill>
                <a:latin typeface="Arial" panose="020B0604020202020204" pitchFamily="34" charset="0"/>
                <a:cs typeface="Arial" panose="020B0604020202020204" pitchFamily="34" charset="0"/>
              </a:rPr>
              <a:t>People affected </a:t>
            </a:r>
          </a:p>
          <a:p>
            <a:r>
              <a:rPr lang="en-GB" sz="2000" dirty="0">
                <a:solidFill>
                  <a:srgbClr val="006072"/>
                </a:solidFill>
                <a:latin typeface="Arial" panose="020B0604020202020204" pitchFamily="34" charset="0"/>
                <a:cs typeface="Arial" panose="020B0604020202020204" pitchFamily="34" charset="0"/>
              </a:rPr>
              <a:t>Survey – 54</a:t>
            </a:r>
          </a:p>
          <a:p>
            <a:r>
              <a:rPr lang="en-GB" sz="2000" dirty="0">
                <a:solidFill>
                  <a:srgbClr val="006072"/>
                </a:solidFill>
                <a:latin typeface="Arial" panose="020B0604020202020204" pitchFamily="34" charset="0"/>
                <a:cs typeface="Arial" panose="020B0604020202020204" pitchFamily="34" charset="0"/>
              </a:rPr>
              <a:t>Interviews – 10</a:t>
            </a:r>
          </a:p>
          <a:p>
            <a:pPr marL="457200" indent="-457200">
              <a:buFont typeface="Arial" panose="020B0604020202020204" pitchFamily="34" charset="0"/>
              <a:buChar char="•"/>
            </a:pPr>
            <a:r>
              <a:rPr lang="en-GB" sz="2000" dirty="0">
                <a:solidFill>
                  <a:srgbClr val="006072"/>
                </a:solidFill>
                <a:latin typeface="Arial" panose="020B0604020202020204" pitchFamily="34" charset="0"/>
                <a:cs typeface="Arial" panose="020B0604020202020204" pitchFamily="34" charset="0"/>
              </a:rPr>
              <a:t>Professionals (Signposting)  </a:t>
            </a:r>
          </a:p>
          <a:p>
            <a:r>
              <a:rPr lang="en-GB" sz="2000" dirty="0">
                <a:solidFill>
                  <a:srgbClr val="006072"/>
                </a:solidFill>
                <a:latin typeface="Arial" panose="020B0604020202020204" pitchFamily="34" charset="0"/>
                <a:cs typeface="Arial" panose="020B0604020202020204" pitchFamily="34" charset="0"/>
              </a:rPr>
              <a:t>Survey – 3</a:t>
            </a:r>
          </a:p>
          <a:p>
            <a:r>
              <a:rPr lang="en-GB" sz="2000" dirty="0">
                <a:solidFill>
                  <a:srgbClr val="006072"/>
                </a:solidFill>
                <a:latin typeface="Arial" panose="020B0604020202020204" pitchFamily="34" charset="0"/>
                <a:cs typeface="Arial" panose="020B0604020202020204" pitchFamily="34" charset="0"/>
              </a:rPr>
              <a:t>Interviews – 7</a:t>
            </a:r>
          </a:p>
          <a:p>
            <a:pPr marL="457200" indent="-457200">
              <a:buFont typeface="Arial" panose="020B0604020202020204" pitchFamily="34" charset="0"/>
              <a:buChar char="•"/>
            </a:pPr>
            <a:r>
              <a:rPr lang="en-GB" sz="2000" dirty="0">
                <a:solidFill>
                  <a:srgbClr val="006072"/>
                </a:solidFill>
                <a:latin typeface="Arial" panose="020B0604020202020204" pitchFamily="34" charset="0"/>
                <a:cs typeface="Arial" panose="020B0604020202020204" pitchFamily="34" charset="0"/>
              </a:rPr>
              <a:t>Professionals  (referring)</a:t>
            </a:r>
          </a:p>
          <a:p>
            <a:r>
              <a:rPr lang="en-GB" sz="2000" dirty="0">
                <a:solidFill>
                  <a:srgbClr val="006072"/>
                </a:solidFill>
                <a:latin typeface="Arial" panose="020B0604020202020204" pitchFamily="34" charset="0"/>
                <a:cs typeface="Arial" panose="020B0604020202020204" pitchFamily="34" charset="0"/>
              </a:rPr>
              <a:t>Survey – 5</a:t>
            </a:r>
          </a:p>
          <a:p>
            <a:r>
              <a:rPr lang="en-GB" sz="2000" dirty="0">
                <a:solidFill>
                  <a:srgbClr val="006072"/>
                </a:solidFill>
                <a:latin typeface="Arial" panose="020B0604020202020204" pitchFamily="34" charset="0"/>
                <a:cs typeface="Arial" panose="020B0604020202020204" pitchFamily="34" charset="0"/>
              </a:rPr>
              <a:t>Interviews – 7</a:t>
            </a:r>
          </a:p>
          <a:p>
            <a:pPr marL="457200" indent="-457200">
              <a:buFont typeface="Arial" panose="020B0604020202020204" pitchFamily="34" charset="0"/>
              <a:buChar char="•"/>
            </a:pPr>
            <a:r>
              <a:rPr lang="en-GB" sz="2000" dirty="0">
                <a:solidFill>
                  <a:srgbClr val="006072"/>
                </a:solidFill>
                <a:latin typeface="Arial" panose="020B0604020202020204" pitchFamily="34" charset="0"/>
                <a:cs typeface="Arial" panose="020B0604020202020204" pitchFamily="34" charset="0"/>
              </a:rPr>
              <a:t>Service providers</a:t>
            </a:r>
          </a:p>
          <a:p>
            <a:r>
              <a:rPr lang="en-GB" sz="2000" dirty="0">
                <a:solidFill>
                  <a:srgbClr val="006072"/>
                </a:solidFill>
                <a:latin typeface="Arial" panose="020B0604020202020204" pitchFamily="34" charset="0"/>
                <a:cs typeface="Arial" panose="020B0604020202020204" pitchFamily="34" charset="0"/>
              </a:rPr>
              <a:t>Interviews  - 11</a:t>
            </a:r>
          </a:p>
          <a:p>
            <a:pPr marL="457200" indent="-457200">
              <a:buFont typeface="Arial" panose="020B0604020202020204" pitchFamily="34" charset="0"/>
              <a:buChar char="•"/>
            </a:pPr>
            <a:r>
              <a:rPr lang="en-GB" sz="2000" dirty="0">
                <a:solidFill>
                  <a:srgbClr val="006072"/>
                </a:solidFill>
                <a:latin typeface="Arial" panose="020B0604020202020204" pitchFamily="34" charset="0"/>
                <a:cs typeface="Arial" panose="020B0604020202020204" pitchFamily="34" charset="0"/>
              </a:rPr>
              <a:t>Friends/Fam/YP</a:t>
            </a:r>
          </a:p>
          <a:p>
            <a:r>
              <a:rPr lang="en-GB" sz="2000" dirty="0">
                <a:solidFill>
                  <a:srgbClr val="006072"/>
                </a:solidFill>
                <a:latin typeface="Arial" panose="020B0604020202020204" pitchFamily="34" charset="0"/>
                <a:cs typeface="Arial" panose="020B0604020202020204" pitchFamily="34" charset="0"/>
              </a:rPr>
              <a:t>Interviews – 2</a:t>
            </a:r>
          </a:p>
          <a:p>
            <a:r>
              <a:rPr lang="en-GB" sz="2000" dirty="0">
                <a:solidFill>
                  <a:srgbClr val="006072"/>
                </a:solidFill>
                <a:latin typeface="Arial" panose="020B0604020202020204" pitchFamily="34" charset="0"/>
                <a:cs typeface="Arial" panose="020B0604020202020204" pitchFamily="34" charset="0"/>
              </a:rPr>
              <a:t>Survey – 5</a:t>
            </a:r>
          </a:p>
          <a:p>
            <a:r>
              <a:rPr lang="en-GB" sz="2000" dirty="0">
                <a:solidFill>
                  <a:srgbClr val="006072"/>
                </a:solidFill>
                <a:latin typeface="Arial" panose="020B0604020202020204" pitchFamily="34" charset="0"/>
                <a:cs typeface="Arial" panose="020B0604020202020204" pitchFamily="34" charset="0"/>
              </a:rPr>
              <a:t>Focus Grp  - 11</a:t>
            </a:r>
          </a:p>
          <a:p>
            <a:endParaRPr lang="en-GB" sz="3200" dirty="0">
              <a:solidFill>
                <a:srgbClr val="00607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2825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0FA1E5-F0D0-D3F1-BD6C-BAD0526181B5}"/>
              </a:ext>
            </a:extLst>
          </p:cNvPr>
          <p:cNvSpPr txBox="1"/>
          <p:nvPr/>
        </p:nvSpPr>
        <p:spPr>
          <a:xfrm>
            <a:off x="761651" y="266852"/>
            <a:ext cx="6457950" cy="830997"/>
          </a:xfrm>
          <a:prstGeom prst="rect">
            <a:avLst/>
          </a:prstGeom>
          <a:noFill/>
        </p:spPr>
        <p:txBody>
          <a:bodyPr wrap="square" rtlCol="0">
            <a:spAutoFit/>
          </a:bodyPr>
          <a:lstStyle/>
          <a:p>
            <a:r>
              <a:rPr lang="en-GB" sz="4800" b="1" dirty="0">
                <a:solidFill>
                  <a:srgbClr val="006072"/>
                </a:solidFill>
                <a:latin typeface="Arial" panose="020B0604020202020204" pitchFamily="34" charset="0"/>
                <a:cs typeface="Arial" panose="020B0604020202020204" pitchFamily="34" charset="0"/>
              </a:rPr>
              <a:t>Theme </a:t>
            </a:r>
          </a:p>
        </p:txBody>
      </p:sp>
      <p:sp>
        <p:nvSpPr>
          <p:cNvPr id="5" name="TextBox 4">
            <a:extLst>
              <a:ext uri="{FF2B5EF4-FFF2-40B4-BE49-F238E27FC236}">
                <a16:creationId xmlns:a16="http://schemas.microsoft.com/office/drawing/2014/main" id="{5BEFCAEE-3167-D3CF-ED8B-87C2E84C37BF}"/>
              </a:ext>
            </a:extLst>
          </p:cNvPr>
          <p:cNvSpPr txBox="1"/>
          <p:nvPr/>
        </p:nvSpPr>
        <p:spPr>
          <a:xfrm>
            <a:off x="761651" y="1517650"/>
            <a:ext cx="10496898" cy="584775"/>
          </a:xfrm>
          <a:prstGeom prst="rect">
            <a:avLst/>
          </a:prstGeom>
          <a:noFill/>
        </p:spPr>
        <p:txBody>
          <a:bodyPr wrap="square" rtlCol="0">
            <a:spAutoFit/>
          </a:bodyPr>
          <a:lstStyle/>
          <a:p>
            <a:r>
              <a:rPr lang="en-US" sz="3200" b="1" dirty="0">
                <a:solidFill>
                  <a:srgbClr val="006072"/>
                </a:solidFill>
              </a:rPr>
              <a:t>Theme 1 – Finding the help you need</a:t>
            </a:r>
            <a:endParaRPr lang="en-GB" sz="3200" b="1" dirty="0">
              <a:solidFill>
                <a:srgbClr val="006072"/>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182C3FCE-36F8-8223-802E-5DBEB602472F}"/>
              </a:ext>
            </a:extLst>
          </p:cNvPr>
          <p:cNvSpPr txBox="1"/>
          <p:nvPr/>
        </p:nvSpPr>
        <p:spPr>
          <a:xfrm>
            <a:off x="761651" y="2631126"/>
            <a:ext cx="4932905" cy="2862322"/>
          </a:xfrm>
          <a:prstGeom prst="rect">
            <a:avLst/>
          </a:prstGeom>
          <a:noFill/>
        </p:spPr>
        <p:txBody>
          <a:bodyPr wrap="square">
            <a:spAutoFit/>
          </a:bodyPr>
          <a:lstStyle/>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1.1 Information / content / self help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1.2 Accessing help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1.3 Earlier help / intervention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1.4 Signposting</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1.5 What SIDAS can help with / Local information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1.6 Online accessibility</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1.7 Moral Support / Advocacy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1.8 Offline help (education, community, physical resources)</a:t>
            </a:r>
          </a:p>
        </p:txBody>
      </p:sp>
    </p:spTree>
    <p:extLst>
      <p:ext uri="{BB962C8B-B14F-4D97-AF65-F5344CB8AC3E}">
        <p14:creationId xmlns:p14="http://schemas.microsoft.com/office/powerpoint/2010/main" val="2484462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0FA1E5-F0D0-D3F1-BD6C-BAD0526181B5}"/>
              </a:ext>
            </a:extLst>
          </p:cNvPr>
          <p:cNvSpPr txBox="1"/>
          <p:nvPr/>
        </p:nvSpPr>
        <p:spPr>
          <a:xfrm>
            <a:off x="761651" y="266852"/>
            <a:ext cx="6457950" cy="830997"/>
          </a:xfrm>
          <a:prstGeom prst="rect">
            <a:avLst/>
          </a:prstGeom>
          <a:noFill/>
        </p:spPr>
        <p:txBody>
          <a:bodyPr wrap="square" rtlCol="0">
            <a:spAutoFit/>
          </a:bodyPr>
          <a:lstStyle/>
          <a:p>
            <a:r>
              <a:rPr lang="en-GB" sz="4800" b="1" dirty="0">
                <a:solidFill>
                  <a:srgbClr val="006072"/>
                </a:solidFill>
                <a:latin typeface="Arial" panose="020B0604020202020204" pitchFamily="34" charset="0"/>
                <a:cs typeface="Arial" panose="020B0604020202020204" pitchFamily="34" charset="0"/>
              </a:rPr>
              <a:t>Theme </a:t>
            </a:r>
          </a:p>
        </p:txBody>
      </p:sp>
      <p:sp>
        <p:nvSpPr>
          <p:cNvPr id="5" name="TextBox 4">
            <a:extLst>
              <a:ext uri="{FF2B5EF4-FFF2-40B4-BE49-F238E27FC236}">
                <a16:creationId xmlns:a16="http://schemas.microsoft.com/office/drawing/2014/main" id="{5BEFCAEE-3167-D3CF-ED8B-87C2E84C37BF}"/>
              </a:ext>
            </a:extLst>
          </p:cNvPr>
          <p:cNvSpPr txBox="1"/>
          <p:nvPr/>
        </p:nvSpPr>
        <p:spPr>
          <a:xfrm>
            <a:off x="761651" y="1517650"/>
            <a:ext cx="10496898" cy="584775"/>
          </a:xfrm>
          <a:prstGeom prst="rect">
            <a:avLst/>
          </a:prstGeom>
          <a:noFill/>
        </p:spPr>
        <p:txBody>
          <a:bodyPr wrap="square" rtlCol="0">
            <a:spAutoFit/>
          </a:bodyPr>
          <a:lstStyle/>
          <a:p>
            <a:r>
              <a:rPr lang="en-GB" sz="3200" b="1" dirty="0">
                <a:solidFill>
                  <a:srgbClr val="006072"/>
                </a:solidFill>
              </a:rPr>
              <a:t>Theme 2 – Access and usability</a:t>
            </a:r>
          </a:p>
        </p:txBody>
      </p:sp>
      <p:sp>
        <p:nvSpPr>
          <p:cNvPr id="10" name="TextBox 9">
            <a:extLst>
              <a:ext uri="{FF2B5EF4-FFF2-40B4-BE49-F238E27FC236}">
                <a16:creationId xmlns:a16="http://schemas.microsoft.com/office/drawing/2014/main" id="{182C3FCE-36F8-8223-802E-5DBEB602472F}"/>
              </a:ext>
            </a:extLst>
          </p:cNvPr>
          <p:cNvSpPr txBox="1"/>
          <p:nvPr/>
        </p:nvSpPr>
        <p:spPr>
          <a:xfrm>
            <a:off x="761651" y="2631126"/>
            <a:ext cx="4932905" cy="2031325"/>
          </a:xfrm>
          <a:prstGeom prst="rect">
            <a:avLst/>
          </a:prstGeom>
          <a:noFill/>
        </p:spPr>
        <p:txBody>
          <a:bodyPr wrap="square">
            <a:spAutoFit/>
          </a:bodyPr>
          <a:lstStyle/>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2.1 Trust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2.2 Safety online / Safety offline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2.4 Online search</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2.5 Confidence accessing help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2.6 Confidentiality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2.7 Preferred communication methods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2.8 Language and Mental load </a:t>
            </a:r>
          </a:p>
        </p:txBody>
      </p:sp>
    </p:spTree>
    <p:extLst>
      <p:ext uri="{BB962C8B-B14F-4D97-AF65-F5344CB8AC3E}">
        <p14:creationId xmlns:p14="http://schemas.microsoft.com/office/powerpoint/2010/main" val="3633597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0FA1E5-F0D0-D3F1-BD6C-BAD0526181B5}"/>
              </a:ext>
            </a:extLst>
          </p:cNvPr>
          <p:cNvSpPr txBox="1"/>
          <p:nvPr/>
        </p:nvSpPr>
        <p:spPr>
          <a:xfrm>
            <a:off x="761651" y="266852"/>
            <a:ext cx="6457950" cy="830997"/>
          </a:xfrm>
          <a:prstGeom prst="rect">
            <a:avLst/>
          </a:prstGeom>
          <a:noFill/>
        </p:spPr>
        <p:txBody>
          <a:bodyPr wrap="square" rtlCol="0">
            <a:spAutoFit/>
          </a:bodyPr>
          <a:lstStyle/>
          <a:p>
            <a:r>
              <a:rPr lang="en-GB" sz="4800" b="1" dirty="0">
                <a:solidFill>
                  <a:srgbClr val="006072"/>
                </a:solidFill>
                <a:latin typeface="Arial" panose="020B0604020202020204" pitchFamily="34" charset="0"/>
                <a:cs typeface="Arial" panose="020B0604020202020204" pitchFamily="34" charset="0"/>
              </a:rPr>
              <a:t>Theme </a:t>
            </a:r>
          </a:p>
        </p:txBody>
      </p:sp>
      <p:sp>
        <p:nvSpPr>
          <p:cNvPr id="5" name="TextBox 4">
            <a:extLst>
              <a:ext uri="{FF2B5EF4-FFF2-40B4-BE49-F238E27FC236}">
                <a16:creationId xmlns:a16="http://schemas.microsoft.com/office/drawing/2014/main" id="{5BEFCAEE-3167-D3CF-ED8B-87C2E84C37BF}"/>
              </a:ext>
            </a:extLst>
          </p:cNvPr>
          <p:cNvSpPr txBox="1"/>
          <p:nvPr/>
        </p:nvSpPr>
        <p:spPr>
          <a:xfrm>
            <a:off x="761651" y="1517650"/>
            <a:ext cx="10496898" cy="584775"/>
          </a:xfrm>
          <a:prstGeom prst="rect">
            <a:avLst/>
          </a:prstGeom>
          <a:noFill/>
        </p:spPr>
        <p:txBody>
          <a:bodyPr wrap="square" rtlCol="0">
            <a:spAutoFit/>
          </a:bodyPr>
          <a:lstStyle/>
          <a:p>
            <a:r>
              <a:rPr lang="en-GB" sz="3200" b="1" dirty="0">
                <a:solidFill>
                  <a:srgbClr val="006072"/>
                </a:solidFill>
              </a:rPr>
              <a:t>Theme 3 – Is this service for me? </a:t>
            </a:r>
          </a:p>
        </p:txBody>
      </p:sp>
      <p:sp>
        <p:nvSpPr>
          <p:cNvPr id="10" name="TextBox 9">
            <a:extLst>
              <a:ext uri="{FF2B5EF4-FFF2-40B4-BE49-F238E27FC236}">
                <a16:creationId xmlns:a16="http://schemas.microsoft.com/office/drawing/2014/main" id="{182C3FCE-36F8-8223-802E-5DBEB602472F}"/>
              </a:ext>
            </a:extLst>
          </p:cNvPr>
          <p:cNvSpPr txBox="1"/>
          <p:nvPr/>
        </p:nvSpPr>
        <p:spPr>
          <a:xfrm>
            <a:off x="761651" y="2631126"/>
            <a:ext cx="4932905" cy="2585323"/>
          </a:xfrm>
          <a:prstGeom prst="rect">
            <a:avLst/>
          </a:prstGeom>
          <a:noFill/>
        </p:spPr>
        <p:txBody>
          <a:bodyPr wrap="square">
            <a:spAutoFit/>
          </a:bodyPr>
          <a:lstStyle/>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3.1 Meeting needs - Demographic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3.2 Men and older people</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3.3 Young people / help for children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3.4 Women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3.5 Perpetrators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3.6 Friends and family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3.7 Is it Domestic Abuse?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3.8 Validation (user stories, is it for me?)	</a:t>
            </a:r>
          </a:p>
        </p:txBody>
      </p:sp>
    </p:spTree>
    <p:extLst>
      <p:ext uri="{BB962C8B-B14F-4D97-AF65-F5344CB8AC3E}">
        <p14:creationId xmlns:p14="http://schemas.microsoft.com/office/powerpoint/2010/main" val="2613495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0FA1E5-F0D0-D3F1-BD6C-BAD0526181B5}"/>
              </a:ext>
            </a:extLst>
          </p:cNvPr>
          <p:cNvSpPr txBox="1"/>
          <p:nvPr/>
        </p:nvSpPr>
        <p:spPr>
          <a:xfrm>
            <a:off x="761651" y="266852"/>
            <a:ext cx="6457950" cy="830997"/>
          </a:xfrm>
          <a:prstGeom prst="rect">
            <a:avLst/>
          </a:prstGeom>
          <a:noFill/>
        </p:spPr>
        <p:txBody>
          <a:bodyPr wrap="square" rtlCol="0">
            <a:spAutoFit/>
          </a:bodyPr>
          <a:lstStyle/>
          <a:p>
            <a:r>
              <a:rPr lang="en-GB" sz="4800" b="1" dirty="0">
                <a:solidFill>
                  <a:srgbClr val="006072"/>
                </a:solidFill>
                <a:latin typeface="Arial" panose="020B0604020202020204" pitchFamily="34" charset="0"/>
                <a:cs typeface="Arial" panose="020B0604020202020204" pitchFamily="34" charset="0"/>
              </a:rPr>
              <a:t>Theme </a:t>
            </a:r>
          </a:p>
        </p:txBody>
      </p:sp>
      <p:sp>
        <p:nvSpPr>
          <p:cNvPr id="5" name="TextBox 4">
            <a:extLst>
              <a:ext uri="{FF2B5EF4-FFF2-40B4-BE49-F238E27FC236}">
                <a16:creationId xmlns:a16="http://schemas.microsoft.com/office/drawing/2014/main" id="{5BEFCAEE-3167-D3CF-ED8B-87C2E84C37BF}"/>
              </a:ext>
            </a:extLst>
          </p:cNvPr>
          <p:cNvSpPr txBox="1"/>
          <p:nvPr/>
        </p:nvSpPr>
        <p:spPr>
          <a:xfrm>
            <a:off x="761651" y="1517650"/>
            <a:ext cx="10496898" cy="584775"/>
          </a:xfrm>
          <a:prstGeom prst="rect">
            <a:avLst/>
          </a:prstGeom>
          <a:noFill/>
        </p:spPr>
        <p:txBody>
          <a:bodyPr wrap="square" rtlCol="0">
            <a:spAutoFit/>
          </a:bodyPr>
          <a:lstStyle/>
          <a:p>
            <a:r>
              <a:rPr lang="en-GB" sz="3200" b="1" dirty="0">
                <a:solidFill>
                  <a:srgbClr val="006072"/>
                </a:solidFill>
              </a:rPr>
              <a:t>Theme 4 – Professionals and process </a:t>
            </a:r>
          </a:p>
        </p:txBody>
      </p:sp>
      <p:sp>
        <p:nvSpPr>
          <p:cNvPr id="10" name="TextBox 9">
            <a:extLst>
              <a:ext uri="{FF2B5EF4-FFF2-40B4-BE49-F238E27FC236}">
                <a16:creationId xmlns:a16="http://schemas.microsoft.com/office/drawing/2014/main" id="{182C3FCE-36F8-8223-802E-5DBEB602472F}"/>
              </a:ext>
            </a:extLst>
          </p:cNvPr>
          <p:cNvSpPr txBox="1"/>
          <p:nvPr/>
        </p:nvSpPr>
        <p:spPr>
          <a:xfrm>
            <a:off x="761651" y="2631126"/>
            <a:ext cx="4932905" cy="1754326"/>
          </a:xfrm>
          <a:prstGeom prst="rect">
            <a:avLst/>
          </a:prstGeom>
          <a:noFill/>
        </p:spPr>
        <p:txBody>
          <a:bodyPr wrap="square">
            <a:spAutoFit/>
          </a:bodyPr>
          <a:lstStyle/>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4.1 Referral process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4.2 Keeping information up to date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4.3 Information for professionals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4.4 Training needs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4.5 Joined up systems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4.6 Communication (two way)</a:t>
            </a:r>
          </a:p>
        </p:txBody>
      </p:sp>
    </p:spTree>
    <p:extLst>
      <p:ext uri="{BB962C8B-B14F-4D97-AF65-F5344CB8AC3E}">
        <p14:creationId xmlns:p14="http://schemas.microsoft.com/office/powerpoint/2010/main" val="628127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0FA1E5-F0D0-D3F1-BD6C-BAD0526181B5}"/>
              </a:ext>
            </a:extLst>
          </p:cNvPr>
          <p:cNvSpPr txBox="1"/>
          <p:nvPr/>
        </p:nvSpPr>
        <p:spPr>
          <a:xfrm>
            <a:off x="761651" y="266852"/>
            <a:ext cx="6457950" cy="830997"/>
          </a:xfrm>
          <a:prstGeom prst="rect">
            <a:avLst/>
          </a:prstGeom>
          <a:noFill/>
        </p:spPr>
        <p:txBody>
          <a:bodyPr wrap="square" rtlCol="0">
            <a:spAutoFit/>
          </a:bodyPr>
          <a:lstStyle/>
          <a:p>
            <a:r>
              <a:rPr lang="en-GB" sz="4800" b="1" dirty="0">
                <a:solidFill>
                  <a:srgbClr val="006072"/>
                </a:solidFill>
                <a:latin typeface="Arial" panose="020B0604020202020204" pitchFamily="34" charset="0"/>
                <a:cs typeface="Arial" panose="020B0604020202020204" pitchFamily="34" charset="0"/>
              </a:rPr>
              <a:t>Theme </a:t>
            </a:r>
          </a:p>
        </p:txBody>
      </p:sp>
      <p:sp>
        <p:nvSpPr>
          <p:cNvPr id="5" name="TextBox 4">
            <a:extLst>
              <a:ext uri="{FF2B5EF4-FFF2-40B4-BE49-F238E27FC236}">
                <a16:creationId xmlns:a16="http://schemas.microsoft.com/office/drawing/2014/main" id="{5BEFCAEE-3167-D3CF-ED8B-87C2E84C37BF}"/>
              </a:ext>
            </a:extLst>
          </p:cNvPr>
          <p:cNvSpPr txBox="1"/>
          <p:nvPr/>
        </p:nvSpPr>
        <p:spPr>
          <a:xfrm>
            <a:off x="761651" y="1517650"/>
            <a:ext cx="10496898" cy="584775"/>
          </a:xfrm>
          <a:prstGeom prst="rect">
            <a:avLst/>
          </a:prstGeom>
          <a:noFill/>
        </p:spPr>
        <p:txBody>
          <a:bodyPr wrap="square" rtlCol="0">
            <a:spAutoFit/>
          </a:bodyPr>
          <a:lstStyle/>
          <a:p>
            <a:r>
              <a:rPr lang="en-GB" sz="3200" b="1" dirty="0">
                <a:solidFill>
                  <a:srgbClr val="006072"/>
                </a:solidFill>
              </a:rPr>
              <a:t>Theme 5 – Service Provision - meeting needs </a:t>
            </a:r>
          </a:p>
        </p:txBody>
      </p:sp>
      <p:sp>
        <p:nvSpPr>
          <p:cNvPr id="10" name="TextBox 9">
            <a:extLst>
              <a:ext uri="{FF2B5EF4-FFF2-40B4-BE49-F238E27FC236}">
                <a16:creationId xmlns:a16="http://schemas.microsoft.com/office/drawing/2014/main" id="{182C3FCE-36F8-8223-802E-5DBEB602472F}"/>
              </a:ext>
            </a:extLst>
          </p:cNvPr>
          <p:cNvSpPr txBox="1"/>
          <p:nvPr/>
        </p:nvSpPr>
        <p:spPr>
          <a:xfrm>
            <a:off x="761651" y="2631126"/>
            <a:ext cx="4932905" cy="2031325"/>
          </a:xfrm>
          <a:prstGeom prst="rect">
            <a:avLst/>
          </a:prstGeom>
          <a:noFill/>
        </p:spPr>
        <p:txBody>
          <a:bodyPr wrap="square">
            <a:spAutoFit/>
          </a:bodyPr>
          <a:lstStyle/>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5.1 Customer journey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5.2 Service provision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5.3 Events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5.4 Comms campaigns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5.5 Community (forums, groups, </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isolation)</a:t>
            </a:r>
          </a:p>
          <a:p>
            <a:pPr marL="285750" indent="-285750">
              <a:buFont typeface="Arial" panose="020B0604020202020204" pitchFamily="34" charset="0"/>
              <a:buChar char="•"/>
            </a:pPr>
            <a:r>
              <a:rPr lang="en-GB" sz="1800" b="1" dirty="0">
                <a:solidFill>
                  <a:srgbClr val="006072"/>
                </a:solidFill>
                <a:latin typeface="Arial" panose="020B0604020202020204" pitchFamily="34" charset="0"/>
                <a:cs typeface="Arial" panose="020B0604020202020204" pitchFamily="34" charset="0"/>
              </a:rPr>
              <a:t>5.6 Ongoing needs</a:t>
            </a:r>
          </a:p>
        </p:txBody>
      </p:sp>
    </p:spTree>
    <p:extLst>
      <p:ext uri="{BB962C8B-B14F-4D97-AF65-F5344CB8AC3E}">
        <p14:creationId xmlns:p14="http://schemas.microsoft.com/office/powerpoint/2010/main" val="12517696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3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516C93239D2DA4E9B386C5EEACD43F4" ma:contentTypeVersion="14" ma:contentTypeDescription="Create a new document." ma:contentTypeScope="" ma:versionID="b21e5fcddb9fd5530ac47800c4a3b1bf">
  <xsd:schema xmlns:xsd="http://www.w3.org/2001/XMLSchema" xmlns:xs="http://www.w3.org/2001/XMLSchema" xmlns:p="http://schemas.microsoft.com/office/2006/metadata/properties" xmlns:ns3="f5e1d85a-dc02-4966-b067-a20ceee81679" xmlns:ns4="ffd23d19-4237-4b9a-8f49-2b9ecdff7b58" targetNamespace="http://schemas.microsoft.com/office/2006/metadata/properties" ma:root="true" ma:fieldsID="375d019fd5c259bae49214ca2ad0a732" ns3:_="" ns4:_="">
    <xsd:import namespace="f5e1d85a-dc02-4966-b067-a20ceee81679"/>
    <xsd:import namespace="ffd23d19-4237-4b9a-8f49-2b9ecdff7b5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e1d85a-dc02-4966-b067-a20ceee816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d23d19-4237-4b9a-8f49-2b9ecdff7b5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fd23d19-4237-4b9a-8f49-2b9ecdff7b58">
      <UserInfo>
        <DisplayName/>
        <AccountId xsi:nil="true"/>
        <AccountType/>
      </UserInfo>
    </SharedWithUsers>
    <_activity xmlns="f5e1d85a-dc02-4966-b067-a20ceee81679" xsi:nil="true"/>
  </documentManagement>
</p:properties>
</file>

<file path=customXml/itemProps1.xml><?xml version="1.0" encoding="utf-8"?>
<ds:datastoreItem xmlns:ds="http://schemas.openxmlformats.org/officeDocument/2006/customXml" ds:itemID="{169CD234-8DB7-41CF-89C0-6E03EDB5BA13}">
  <ds:schemaRefs>
    <ds:schemaRef ds:uri="http://schemas.microsoft.com/sharepoint/v3/contenttype/forms"/>
  </ds:schemaRefs>
</ds:datastoreItem>
</file>

<file path=customXml/itemProps2.xml><?xml version="1.0" encoding="utf-8"?>
<ds:datastoreItem xmlns:ds="http://schemas.openxmlformats.org/officeDocument/2006/customXml" ds:itemID="{3054C3D8-3082-48CA-9336-FBC09F613A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e1d85a-dc02-4966-b067-a20ceee81679"/>
    <ds:schemaRef ds:uri="ffd23d19-4237-4b9a-8f49-2b9ecdff7b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1C4B55E-B218-453D-97F1-71C13E8BF539}">
  <ds:schemaRefs>
    <ds:schemaRef ds:uri="http://purl.org/dc/elements/1.1/"/>
    <ds:schemaRef ds:uri="http://schemas.openxmlformats.org/package/2006/metadata/core-properties"/>
    <ds:schemaRef ds:uri="http://schemas.microsoft.com/office/2006/documentManagement/types"/>
    <ds:schemaRef ds:uri="http://www.w3.org/XML/1998/namespace"/>
    <ds:schemaRef ds:uri="http://schemas.microsoft.com/office/2006/metadata/properties"/>
    <ds:schemaRef ds:uri="http://purl.org/dc/dcmitype/"/>
    <ds:schemaRef ds:uri="f5e1d85a-dc02-4966-b067-a20ceee81679"/>
    <ds:schemaRef ds:uri="http://schemas.microsoft.com/office/infopath/2007/PartnerControls"/>
    <ds:schemaRef ds:uri="ffd23d19-4237-4b9a-8f49-2b9ecdff7b58"/>
    <ds:schemaRef ds:uri="http://purl.org/dc/terms/"/>
  </ds:schemaRefs>
</ds:datastoreItem>
</file>

<file path=docMetadata/LabelInfo.xml><?xml version="1.0" encoding="utf-8"?>
<clbl:labelList xmlns:clbl="http://schemas.microsoft.com/office/2020/mipLabelMetadata">
  <clbl:label id="{7d396678-c698-4451-b9ab-bac3c3310917}" enabled="1" method="Privileged" siteId="{b524f606-f77a-4aa2-8da2-fe70343b0cce}" removed="0"/>
</clbl:labelList>
</file>

<file path=docProps/app.xml><?xml version="1.0" encoding="utf-8"?>
<Properties xmlns="http://schemas.openxmlformats.org/officeDocument/2006/extended-properties" xmlns:vt="http://schemas.openxmlformats.org/officeDocument/2006/docPropsVTypes">
  <Template/>
  <TotalTime>368</TotalTime>
  <Words>1568</Words>
  <Application>Microsoft Office PowerPoint</Application>
  <PresentationFormat>Widescreen</PresentationFormat>
  <Paragraphs>154</Paragraphs>
  <Slides>15</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15</vt:i4>
      </vt:variant>
    </vt:vector>
  </HeadingPairs>
  <TitlesOfParts>
    <vt:vector size="25" baseType="lpstr">
      <vt:lpstr>Arial</vt:lpstr>
      <vt:lpstr>Calibri</vt:lpstr>
      <vt:lpstr>Microsoft New Tai Lue</vt:lpstr>
      <vt:lpstr>Custom Design</vt:lpstr>
      <vt:lpstr>1_Slide 1</vt:lpstr>
      <vt:lpstr>4_Slide 1</vt:lpstr>
      <vt:lpstr>2_Slide 1</vt:lpstr>
      <vt:lpstr>5_Slide 1</vt:lpstr>
      <vt:lpstr>6_Slide 1</vt:lpstr>
      <vt:lpstr>3_Slide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Morrell</dc:creator>
  <cp:lastModifiedBy>Naomi Goude</cp:lastModifiedBy>
  <cp:revision>24</cp:revision>
  <dcterms:created xsi:type="dcterms:W3CDTF">2022-10-28T14:59:57Z</dcterms:created>
  <dcterms:modified xsi:type="dcterms:W3CDTF">2023-11-20T15:14:28Z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0x0101004516C93239D2DA4E9B386C5EEACD43F4</vt:lpwstr>
  </property>
</Properties>
</file>